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58" r:id="rId3"/>
    <p:sldId id="260" r:id="rId4"/>
    <p:sldId id="259" r:id="rId5"/>
    <p:sldId id="261" r:id="rId6"/>
    <p:sldId id="267" r:id="rId7"/>
    <p:sldId id="262" r:id="rId8"/>
    <p:sldId id="263" r:id="rId9"/>
    <p:sldId id="264" r:id="rId10"/>
    <p:sldId id="265" r:id="rId11"/>
    <p:sldId id="266" r:id="rId12"/>
    <p:sldId id="268" r:id="rId13"/>
    <p:sldId id="270" r:id="rId14"/>
    <p:sldId id="271" r:id="rId15"/>
    <p:sldId id="272" r:id="rId16"/>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86" d="100"/>
          <a:sy n="86" d="100"/>
        </p:scale>
        <p:origin x="422"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9501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8097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4078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17628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0211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025095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9749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1574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465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7235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9531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7964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580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256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030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2166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669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1/24/2019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8772307"/>
      </p:ext>
    </p:extLst>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ilto:lympstonepc@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609862E-48F9-45AC-8D44-67A0268A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5" y="2"/>
            <a:ext cx="12192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6" name="Snip Diagonal Corner Rectangle 6">
            <a:extLst>
              <a:ext uri="{FF2B5EF4-FFF2-40B4-BE49-F238E27FC236}">
                <a16:creationId xmlns:a16="http://schemas.microsoft.com/office/drawing/2014/main" id="{2D5EEA8B-2D86-4D1D-96B3-6B82903037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0305100-491D-4DB1-B2D9-41512AFC757B}"/>
              </a:ext>
            </a:extLst>
          </p:cNvPr>
          <p:cNvSpPr>
            <a:spLocks noGrp="1"/>
          </p:cNvSpPr>
          <p:nvPr>
            <p:ph type="ctrTitle"/>
          </p:nvPr>
        </p:nvSpPr>
        <p:spPr>
          <a:xfrm>
            <a:off x="1675645" y="685799"/>
            <a:ext cx="8001000" cy="2971801"/>
          </a:xfrm>
        </p:spPr>
        <p:txBody>
          <a:bodyPr>
            <a:normAutofit/>
          </a:bodyPr>
          <a:lstStyle/>
          <a:p>
            <a:r>
              <a:rPr lang="en-GB" dirty="0"/>
              <a:t>Neighbourhood Development Plan </a:t>
            </a:r>
          </a:p>
        </p:txBody>
      </p:sp>
      <p:sp>
        <p:nvSpPr>
          <p:cNvPr id="3" name="Subtitle 2">
            <a:extLst>
              <a:ext uri="{FF2B5EF4-FFF2-40B4-BE49-F238E27FC236}">
                <a16:creationId xmlns:a16="http://schemas.microsoft.com/office/drawing/2014/main" id="{89381041-2948-4ECA-A68A-AF404A4887F2}"/>
              </a:ext>
            </a:extLst>
          </p:cNvPr>
          <p:cNvSpPr>
            <a:spLocks noGrp="1"/>
          </p:cNvSpPr>
          <p:nvPr>
            <p:ph type="subTitle" idx="1"/>
          </p:nvPr>
        </p:nvSpPr>
        <p:spPr>
          <a:xfrm>
            <a:off x="1675645" y="3843867"/>
            <a:ext cx="6400800" cy="1947333"/>
          </a:xfrm>
        </p:spPr>
        <p:txBody>
          <a:bodyPr>
            <a:normAutofit/>
          </a:bodyPr>
          <a:lstStyle/>
          <a:p>
            <a:r>
              <a:rPr lang="en-GB" dirty="0"/>
              <a:t>Lympstone 2019 to 2031</a:t>
            </a:r>
          </a:p>
        </p:txBody>
      </p:sp>
    </p:spTree>
    <p:extLst>
      <p:ext uri="{BB962C8B-B14F-4D97-AF65-F5344CB8AC3E}">
        <p14:creationId xmlns:p14="http://schemas.microsoft.com/office/powerpoint/2010/main" val="1882100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566F3CAB-03C2-49EF-B8AF-FA6135768D60}"/>
              </a:ext>
            </a:extLst>
          </p:cNvPr>
          <p:cNvSpPr/>
          <p:nvPr/>
        </p:nvSpPr>
        <p:spPr>
          <a:xfrm>
            <a:off x="4983067" y="3561498"/>
            <a:ext cx="2026507" cy="127686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Getting Around</a:t>
            </a:r>
          </a:p>
        </p:txBody>
      </p:sp>
      <p:sp>
        <p:nvSpPr>
          <p:cNvPr id="10" name="TextBox 9">
            <a:extLst>
              <a:ext uri="{FF2B5EF4-FFF2-40B4-BE49-F238E27FC236}">
                <a16:creationId xmlns:a16="http://schemas.microsoft.com/office/drawing/2014/main" id="{E58AE57C-851D-4E73-8935-453820BCD854}"/>
              </a:ext>
            </a:extLst>
          </p:cNvPr>
          <p:cNvSpPr txBox="1"/>
          <p:nvPr/>
        </p:nvSpPr>
        <p:spPr>
          <a:xfrm>
            <a:off x="864974" y="720128"/>
            <a:ext cx="7718853" cy="3293209"/>
          </a:xfrm>
          <a:prstGeom prst="rect">
            <a:avLst/>
          </a:prstGeom>
          <a:noFill/>
        </p:spPr>
        <p:txBody>
          <a:bodyPr wrap="square" rtlCol="0">
            <a:spAutoFit/>
          </a:bodyPr>
          <a:lstStyle/>
          <a:p>
            <a:pPr marL="285750" indent="-285750">
              <a:buFont typeface="Wingdings" panose="05000000000000000000" pitchFamily="2" charset="2"/>
              <a:buChar char="Ø"/>
            </a:pPr>
            <a:r>
              <a:rPr lang="en-GB" sz="1600" dirty="0"/>
              <a:t>Exe Estuary Trail</a:t>
            </a:r>
          </a:p>
          <a:p>
            <a:pPr marL="742950" lvl="1" indent="-285750">
              <a:buFont typeface="Arial" panose="020B0604020202020204" pitchFamily="34" charset="0"/>
              <a:buChar char="•"/>
            </a:pPr>
            <a:r>
              <a:rPr lang="en-GB" sz="1600" dirty="0"/>
              <a:t>Progress</a:t>
            </a:r>
          </a:p>
          <a:p>
            <a:pPr marL="285750" indent="-285750">
              <a:buFont typeface="Wingdings" panose="05000000000000000000" pitchFamily="2" charset="2"/>
              <a:buChar char="Ø"/>
            </a:pPr>
            <a:r>
              <a:rPr lang="en-GB" sz="1600" dirty="0" err="1"/>
              <a:t>Dinan</a:t>
            </a:r>
            <a:r>
              <a:rPr lang="en-GB" sz="1600" dirty="0"/>
              <a:t> Way extension</a:t>
            </a:r>
          </a:p>
          <a:p>
            <a:pPr marL="742950" lvl="1" indent="-285750">
              <a:buFont typeface="Arial" panose="020B0604020202020204" pitchFamily="34" charset="0"/>
              <a:buChar char="•"/>
            </a:pPr>
            <a:r>
              <a:rPr lang="en-GB" sz="1600" dirty="0"/>
              <a:t>Will, at £12m, it ever happen?</a:t>
            </a:r>
          </a:p>
          <a:p>
            <a:pPr marL="742950" lvl="1" indent="-285750">
              <a:buFont typeface="Arial" panose="020B0604020202020204" pitchFamily="34" charset="0"/>
              <a:buChar char="•"/>
            </a:pPr>
            <a:r>
              <a:rPr lang="en-GB" sz="1600" dirty="0"/>
              <a:t>Flood </a:t>
            </a:r>
            <a:r>
              <a:rPr lang="en-GB" sz="1600" dirty="0" err="1"/>
              <a:t>Resiliance</a:t>
            </a:r>
            <a:endParaRPr lang="en-GB" sz="1600" dirty="0"/>
          </a:p>
          <a:p>
            <a:pPr marL="285750" indent="-285750">
              <a:buFont typeface="Wingdings" panose="05000000000000000000" pitchFamily="2" charset="2"/>
              <a:buChar char="Ø"/>
            </a:pPr>
            <a:r>
              <a:rPr lang="en-GB" sz="1600" dirty="0"/>
              <a:t>Parking is it a problem?</a:t>
            </a:r>
          </a:p>
          <a:p>
            <a:pPr marL="742950" lvl="1" indent="-285750">
              <a:buFont typeface="Arial" panose="020B0604020202020204" pitchFamily="34" charset="0"/>
              <a:buChar char="•"/>
            </a:pPr>
            <a:r>
              <a:rPr lang="en-GB" sz="1600" dirty="0"/>
              <a:t>Any solution seems to cause aggravation elsewhere in Lympstone</a:t>
            </a:r>
          </a:p>
          <a:p>
            <a:pPr marL="742950" lvl="1" indent="-285750">
              <a:buFont typeface="Arial" panose="020B0604020202020204" pitchFamily="34" charset="0"/>
              <a:buChar char="•"/>
            </a:pPr>
            <a:r>
              <a:rPr lang="en-GB" sz="1600" dirty="0"/>
              <a:t>Available land </a:t>
            </a:r>
          </a:p>
          <a:p>
            <a:pPr marL="285750" indent="-285750">
              <a:buFont typeface="Wingdings" panose="05000000000000000000" pitchFamily="2" charset="2"/>
              <a:buChar char="Ø"/>
            </a:pPr>
            <a:r>
              <a:rPr lang="en-GB" sz="1600" dirty="0"/>
              <a:t>Speeding </a:t>
            </a:r>
          </a:p>
          <a:p>
            <a:pPr marL="285750" indent="-285750">
              <a:buFont typeface="Wingdings" panose="05000000000000000000" pitchFamily="2" charset="2"/>
              <a:buChar char="Ø"/>
            </a:pPr>
            <a:r>
              <a:rPr lang="en-GB" sz="1600" dirty="0"/>
              <a:t>New footpaths</a:t>
            </a:r>
          </a:p>
          <a:p>
            <a:pPr marL="742950" lvl="1" indent="-285750">
              <a:buFont typeface="Arial" panose="020B0604020202020204" pitchFamily="34" charset="0"/>
              <a:buChar char="•"/>
            </a:pPr>
            <a:r>
              <a:rPr lang="en-GB" sz="1600" dirty="0"/>
              <a:t> From married quarters on New Road</a:t>
            </a:r>
          </a:p>
          <a:p>
            <a:pPr marL="742950" lvl="1" indent="-285750">
              <a:buFont typeface="Arial" panose="020B0604020202020204" pitchFamily="34" charset="0"/>
              <a:buChar char="•"/>
            </a:pPr>
            <a:r>
              <a:rPr lang="en-GB" sz="1600" dirty="0"/>
              <a:t>Any others?</a:t>
            </a:r>
          </a:p>
          <a:p>
            <a:pPr marL="285750" indent="-285750">
              <a:buFont typeface="Wingdings" panose="05000000000000000000" pitchFamily="2" charset="2"/>
              <a:buChar char="Ø"/>
            </a:pPr>
            <a:r>
              <a:rPr lang="en-GB" sz="1600" dirty="0"/>
              <a:t>Car Share</a:t>
            </a:r>
          </a:p>
        </p:txBody>
      </p:sp>
    </p:spTree>
    <p:extLst>
      <p:ext uri="{BB962C8B-B14F-4D97-AF65-F5344CB8AC3E}">
        <p14:creationId xmlns:p14="http://schemas.microsoft.com/office/powerpoint/2010/main" val="373646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00FA217-F9AE-4554-99F5-B1B602F8D69D}"/>
              </a:ext>
            </a:extLst>
          </p:cNvPr>
          <p:cNvSpPr/>
          <p:nvPr/>
        </p:nvSpPr>
        <p:spPr>
          <a:xfrm>
            <a:off x="9438913" y="3561498"/>
            <a:ext cx="2026507" cy="127686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Flooding &amp; Water Management</a:t>
            </a:r>
          </a:p>
        </p:txBody>
      </p:sp>
      <p:sp>
        <p:nvSpPr>
          <p:cNvPr id="14" name="TextBox 13">
            <a:extLst>
              <a:ext uri="{FF2B5EF4-FFF2-40B4-BE49-F238E27FC236}">
                <a16:creationId xmlns:a16="http://schemas.microsoft.com/office/drawing/2014/main" id="{23053213-4477-4589-A88A-12B7CF2A9935}"/>
              </a:ext>
            </a:extLst>
          </p:cNvPr>
          <p:cNvSpPr txBox="1"/>
          <p:nvPr/>
        </p:nvSpPr>
        <p:spPr>
          <a:xfrm>
            <a:off x="1523594" y="901360"/>
            <a:ext cx="2131546" cy="523220"/>
          </a:xfrm>
          <a:prstGeom prst="rect">
            <a:avLst/>
          </a:prstGeom>
          <a:noFill/>
        </p:spPr>
        <p:txBody>
          <a:bodyPr wrap="square" rtlCol="0">
            <a:spAutoFit/>
          </a:bodyPr>
          <a:lstStyle/>
          <a:p>
            <a:pPr marL="285750" indent="-285750">
              <a:buFont typeface="Wingdings" panose="05000000000000000000" pitchFamily="2" charset="2"/>
              <a:buChar char="Ø"/>
            </a:pPr>
            <a:r>
              <a:rPr lang="en-GB" sz="1400" dirty="0"/>
              <a:t>Flooding</a:t>
            </a:r>
          </a:p>
          <a:p>
            <a:pPr marL="285750" indent="-285750">
              <a:buFont typeface="Wingdings" panose="05000000000000000000" pitchFamily="2" charset="2"/>
              <a:buChar char="Ø"/>
            </a:pPr>
            <a:r>
              <a:rPr lang="en-GB" sz="1400" dirty="0"/>
              <a:t>Sewerage</a:t>
            </a:r>
          </a:p>
        </p:txBody>
      </p:sp>
    </p:spTree>
    <p:extLst>
      <p:ext uri="{BB962C8B-B14F-4D97-AF65-F5344CB8AC3E}">
        <p14:creationId xmlns:p14="http://schemas.microsoft.com/office/powerpoint/2010/main" val="4251130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300FA217-F9AE-4554-99F5-B1B602F8D69D}"/>
              </a:ext>
            </a:extLst>
          </p:cNvPr>
          <p:cNvSpPr/>
          <p:nvPr/>
        </p:nvSpPr>
        <p:spPr>
          <a:xfrm>
            <a:off x="9438913" y="3561498"/>
            <a:ext cx="2026507" cy="127686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Flooding &amp; </a:t>
            </a:r>
            <a:r>
              <a:rPr lang="en-GB" sz="1400">
                <a:solidFill>
                  <a:schemeClr val="accent1">
                    <a:lumMod val="75000"/>
                  </a:schemeClr>
                </a:solidFill>
              </a:rPr>
              <a:t>Water Management</a:t>
            </a:r>
            <a:endParaRPr lang="en-GB" sz="1400" dirty="0">
              <a:solidFill>
                <a:schemeClr val="accent1">
                  <a:lumMod val="75000"/>
                </a:schemeClr>
              </a:solidFill>
            </a:endParaRPr>
          </a:p>
        </p:txBody>
      </p:sp>
      <p:sp>
        <p:nvSpPr>
          <p:cNvPr id="3" name="Oval 2">
            <a:extLst>
              <a:ext uri="{FF2B5EF4-FFF2-40B4-BE49-F238E27FC236}">
                <a16:creationId xmlns:a16="http://schemas.microsoft.com/office/drawing/2014/main" id="{9442A81F-2917-4EA6-8913-FD796E7E4D83}"/>
              </a:ext>
            </a:extLst>
          </p:cNvPr>
          <p:cNvSpPr/>
          <p:nvPr/>
        </p:nvSpPr>
        <p:spPr>
          <a:xfrm>
            <a:off x="4999548" y="529013"/>
            <a:ext cx="2026506" cy="140111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accent1">
                  <a:lumMod val="75000"/>
                </a:schemeClr>
              </a:solidFill>
            </a:endParaRPr>
          </a:p>
          <a:p>
            <a:pPr algn="ctr"/>
            <a:r>
              <a:rPr lang="en-GB" sz="1400" dirty="0">
                <a:solidFill>
                  <a:schemeClr val="accent1">
                    <a:lumMod val="75000"/>
                  </a:schemeClr>
                </a:solidFill>
              </a:rPr>
              <a:t>Environmental</a:t>
            </a:r>
          </a:p>
          <a:p>
            <a:pPr algn="ctr"/>
            <a:r>
              <a:rPr lang="en-GB" sz="1400" dirty="0">
                <a:solidFill>
                  <a:schemeClr val="accent1">
                    <a:lumMod val="75000"/>
                  </a:schemeClr>
                </a:solidFill>
              </a:rPr>
              <a:t>Sustainability</a:t>
            </a:r>
          </a:p>
          <a:p>
            <a:pPr algn="ctr"/>
            <a:endParaRPr lang="en-GB" sz="1400" dirty="0">
              <a:solidFill>
                <a:schemeClr val="accent1">
                  <a:lumMod val="75000"/>
                </a:schemeClr>
              </a:solidFill>
            </a:endParaRPr>
          </a:p>
        </p:txBody>
      </p:sp>
      <p:sp>
        <p:nvSpPr>
          <p:cNvPr id="4" name="Oval 3">
            <a:extLst>
              <a:ext uri="{FF2B5EF4-FFF2-40B4-BE49-F238E27FC236}">
                <a16:creationId xmlns:a16="http://schemas.microsoft.com/office/drawing/2014/main" id="{C47F2B02-6E4A-43B8-83CA-35C187545C62}"/>
              </a:ext>
            </a:extLst>
          </p:cNvPr>
          <p:cNvSpPr/>
          <p:nvPr/>
        </p:nvSpPr>
        <p:spPr>
          <a:xfrm>
            <a:off x="9305053" y="529013"/>
            <a:ext cx="2026506" cy="140111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accent1">
                  <a:lumMod val="75000"/>
                </a:schemeClr>
              </a:solidFill>
            </a:endParaRPr>
          </a:p>
          <a:p>
            <a:pPr algn="ctr"/>
            <a:r>
              <a:rPr lang="en-GB" sz="1400" dirty="0">
                <a:solidFill>
                  <a:schemeClr val="accent1">
                    <a:lumMod val="75000"/>
                  </a:schemeClr>
                </a:solidFill>
              </a:rPr>
              <a:t>Economic </a:t>
            </a:r>
          </a:p>
          <a:p>
            <a:pPr algn="ctr"/>
            <a:r>
              <a:rPr lang="en-GB" sz="1400" dirty="0">
                <a:solidFill>
                  <a:schemeClr val="accent1">
                    <a:lumMod val="75000"/>
                  </a:schemeClr>
                </a:solidFill>
              </a:rPr>
              <a:t>Sustainability</a:t>
            </a:r>
          </a:p>
          <a:p>
            <a:pPr algn="ctr"/>
            <a:endParaRPr lang="en-GB" sz="1400" dirty="0">
              <a:solidFill>
                <a:schemeClr val="accent1">
                  <a:lumMod val="75000"/>
                </a:schemeClr>
              </a:solidFill>
            </a:endParaRPr>
          </a:p>
        </p:txBody>
      </p:sp>
      <p:sp>
        <p:nvSpPr>
          <p:cNvPr id="5" name="Oval 4">
            <a:extLst>
              <a:ext uri="{FF2B5EF4-FFF2-40B4-BE49-F238E27FC236}">
                <a16:creationId xmlns:a16="http://schemas.microsoft.com/office/drawing/2014/main" id="{60E209CC-BA48-4A35-B22E-90F860F46797}"/>
              </a:ext>
            </a:extLst>
          </p:cNvPr>
          <p:cNvSpPr/>
          <p:nvPr/>
        </p:nvSpPr>
        <p:spPr>
          <a:xfrm>
            <a:off x="527222" y="3561498"/>
            <a:ext cx="2026506" cy="140111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accent1">
                  <a:lumMod val="75000"/>
                </a:schemeClr>
              </a:solidFill>
            </a:endParaRPr>
          </a:p>
          <a:p>
            <a:pPr algn="ctr"/>
            <a:r>
              <a:rPr lang="en-GB" sz="1400" dirty="0">
                <a:solidFill>
                  <a:schemeClr val="accent1">
                    <a:lumMod val="75000"/>
                  </a:schemeClr>
                </a:solidFill>
              </a:rPr>
              <a:t>Social </a:t>
            </a:r>
          </a:p>
          <a:p>
            <a:pPr algn="ctr"/>
            <a:r>
              <a:rPr lang="en-GB" sz="1400" dirty="0">
                <a:solidFill>
                  <a:schemeClr val="accent1">
                    <a:lumMod val="75000"/>
                  </a:schemeClr>
                </a:solidFill>
              </a:rPr>
              <a:t>Sustainability</a:t>
            </a:r>
          </a:p>
          <a:p>
            <a:pPr algn="ctr"/>
            <a:endParaRPr lang="en-GB" sz="1400" dirty="0">
              <a:solidFill>
                <a:schemeClr val="accent1">
                  <a:lumMod val="75000"/>
                </a:schemeClr>
              </a:solidFill>
            </a:endParaRPr>
          </a:p>
        </p:txBody>
      </p:sp>
      <p:sp>
        <p:nvSpPr>
          <p:cNvPr id="6" name="Oval 5">
            <a:extLst>
              <a:ext uri="{FF2B5EF4-FFF2-40B4-BE49-F238E27FC236}">
                <a16:creationId xmlns:a16="http://schemas.microsoft.com/office/drawing/2014/main" id="{A42A0F1C-841C-46DB-B2DA-48B887EA15A2}"/>
              </a:ext>
            </a:extLst>
          </p:cNvPr>
          <p:cNvSpPr/>
          <p:nvPr/>
        </p:nvSpPr>
        <p:spPr>
          <a:xfrm>
            <a:off x="582828" y="529013"/>
            <a:ext cx="2026507" cy="127686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Housing</a:t>
            </a:r>
          </a:p>
          <a:p>
            <a:pPr algn="ctr"/>
            <a:r>
              <a:rPr lang="en-GB" sz="1400" dirty="0">
                <a:solidFill>
                  <a:schemeClr val="accent1">
                    <a:lumMod val="75000"/>
                  </a:schemeClr>
                </a:solidFill>
              </a:rPr>
              <a:t>Development</a:t>
            </a:r>
          </a:p>
        </p:txBody>
      </p:sp>
      <p:sp>
        <p:nvSpPr>
          <p:cNvPr id="7" name="Oval 6">
            <a:extLst>
              <a:ext uri="{FF2B5EF4-FFF2-40B4-BE49-F238E27FC236}">
                <a16:creationId xmlns:a16="http://schemas.microsoft.com/office/drawing/2014/main" id="{566F3CAB-03C2-49EF-B8AF-FA6135768D60}"/>
              </a:ext>
            </a:extLst>
          </p:cNvPr>
          <p:cNvSpPr/>
          <p:nvPr/>
        </p:nvSpPr>
        <p:spPr>
          <a:xfrm>
            <a:off x="4983067" y="3561498"/>
            <a:ext cx="2026507" cy="1276866"/>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Getting Around</a:t>
            </a:r>
          </a:p>
        </p:txBody>
      </p:sp>
      <p:pic>
        <p:nvPicPr>
          <p:cNvPr id="16" name="Picture 15">
            <a:extLst>
              <a:ext uri="{FF2B5EF4-FFF2-40B4-BE49-F238E27FC236}">
                <a16:creationId xmlns:a16="http://schemas.microsoft.com/office/drawing/2014/main" id="{FB2A155D-D519-4D99-BD64-78DAE776DB89}"/>
              </a:ext>
            </a:extLst>
          </p:cNvPr>
          <p:cNvPicPr>
            <a:picLocks noChangeAspect="1"/>
          </p:cNvPicPr>
          <p:nvPr/>
        </p:nvPicPr>
        <p:blipFill>
          <a:blip r:embed="rId2"/>
          <a:stretch>
            <a:fillRect/>
          </a:stretch>
        </p:blipFill>
        <p:spPr>
          <a:xfrm>
            <a:off x="0" y="5157163"/>
            <a:ext cx="2067963" cy="1561070"/>
          </a:xfrm>
          <a:prstGeom prst="rect">
            <a:avLst/>
          </a:prstGeom>
        </p:spPr>
      </p:pic>
      <p:sp>
        <p:nvSpPr>
          <p:cNvPr id="17" name="TextBox 16">
            <a:extLst>
              <a:ext uri="{FF2B5EF4-FFF2-40B4-BE49-F238E27FC236}">
                <a16:creationId xmlns:a16="http://schemas.microsoft.com/office/drawing/2014/main" id="{DC534B16-80CC-43A0-8A94-D812FBD3830C}"/>
              </a:ext>
            </a:extLst>
          </p:cNvPr>
          <p:cNvSpPr txBox="1"/>
          <p:nvPr/>
        </p:nvSpPr>
        <p:spPr>
          <a:xfrm>
            <a:off x="4456670" y="2224216"/>
            <a:ext cx="3674076" cy="861774"/>
          </a:xfrm>
          <a:prstGeom prst="rect">
            <a:avLst/>
          </a:prstGeom>
          <a:noFill/>
        </p:spPr>
        <p:txBody>
          <a:bodyPr wrap="square" rtlCol="0">
            <a:spAutoFit/>
          </a:bodyPr>
          <a:lstStyle/>
          <a:p>
            <a:r>
              <a:rPr lang="en-GB" sz="3200" b="1" dirty="0"/>
              <a:t>Our Golden Eggs </a:t>
            </a:r>
            <a:r>
              <a:rPr lang="en-GB" dirty="0"/>
              <a:t>(and a chicken!)</a:t>
            </a:r>
          </a:p>
        </p:txBody>
      </p:sp>
    </p:spTree>
    <p:extLst>
      <p:ext uri="{BB962C8B-B14F-4D97-AF65-F5344CB8AC3E}">
        <p14:creationId xmlns:p14="http://schemas.microsoft.com/office/powerpoint/2010/main" val="1596434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31" name="Rectangle 30">
            <a:extLst>
              <a:ext uri="{FF2B5EF4-FFF2-40B4-BE49-F238E27FC236}">
                <a16:creationId xmlns:a16="http://schemas.microsoft.com/office/drawing/2014/main" id="{991E317B-75E3-4171-A07A-B263C1D6DC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60DAA33-0D6A-444E-87AA-C65413DE0558}"/>
              </a:ext>
            </a:extLst>
          </p:cNvPr>
          <p:cNvSpPr txBox="1"/>
          <p:nvPr/>
        </p:nvSpPr>
        <p:spPr>
          <a:xfrm>
            <a:off x="7532710" y="628617"/>
            <a:ext cx="3971902" cy="3028983"/>
          </a:xfrm>
          <a:prstGeom prst="rect">
            <a:avLst/>
          </a:prstGeom>
        </p:spPr>
        <p:txBody>
          <a:bodyPr vert="horz" lIns="91440" tIns="45720" rIns="91440" bIns="45720" rtlCol="0" anchor="b">
            <a:normAutofit/>
          </a:bodyPr>
          <a:lstStyle/>
          <a:p>
            <a:pPr>
              <a:spcBef>
                <a:spcPct val="0"/>
              </a:spcBef>
              <a:spcAft>
                <a:spcPts val="600"/>
              </a:spcAft>
            </a:pPr>
            <a:r>
              <a:rPr lang="en-US" sz="4800" b="1" cap="all" dirty="0">
                <a:ln w="3175" cmpd="sng">
                  <a:noFill/>
                </a:ln>
                <a:solidFill>
                  <a:srgbClr val="FFFFFF"/>
                </a:solidFill>
                <a:latin typeface="+mj-lt"/>
                <a:ea typeface="+mj-ea"/>
                <a:cs typeface="+mj-cs"/>
              </a:rPr>
              <a:t>The Lympstone Rocket</a:t>
            </a:r>
          </a:p>
        </p:txBody>
      </p:sp>
      <p:sp useBgFill="1">
        <p:nvSpPr>
          <p:cNvPr id="33" name="Snip Diagonal Corner Rectangle 6">
            <a:extLst>
              <a:ext uri="{FF2B5EF4-FFF2-40B4-BE49-F238E27FC236}">
                <a16:creationId xmlns:a16="http://schemas.microsoft.com/office/drawing/2014/main" id="{4A9B19C2-B29A-4924-9E7E-6FBF17F58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418778" cy="5286838"/>
          </a:xfrm>
          <a:prstGeom prst="snip2DiagRect">
            <a:avLst>
              <a:gd name="adj1" fmla="val 10973"/>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F27EA085-D805-49A1-9D2E-88A7DECE8363}"/>
              </a:ext>
            </a:extLst>
          </p:cNvPr>
          <p:cNvPicPr>
            <a:picLocks noChangeAspect="1"/>
          </p:cNvPicPr>
          <p:nvPr/>
        </p:nvPicPr>
        <p:blipFill>
          <a:blip r:embed="rId2"/>
          <a:stretch>
            <a:fillRect/>
          </a:stretch>
        </p:blipFill>
        <p:spPr>
          <a:xfrm>
            <a:off x="1101217" y="1928784"/>
            <a:ext cx="5450437" cy="2670714"/>
          </a:xfrm>
          <a:prstGeom prst="rect">
            <a:avLst/>
          </a:prstGeom>
        </p:spPr>
      </p:pic>
      <p:grpSp>
        <p:nvGrpSpPr>
          <p:cNvPr id="35" name="Group 34">
            <a:extLst>
              <a:ext uri="{FF2B5EF4-FFF2-40B4-BE49-F238E27FC236}">
                <a16:creationId xmlns:a16="http://schemas.microsoft.com/office/drawing/2014/main" id="{34C85634-D5F5-4047-8F35-F4B1F50AB1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6" name="Straight Connector 35">
              <a:extLst>
                <a:ext uri="{FF2B5EF4-FFF2-40B4-BE49-F238E27FC236}">
                  <a16:creationId xmlns:a16="http://schemas.microsoft.com/office/drawing/2014/main" id="{1224BF71-948F-411D-AA79-8B231571519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434B4526-E715-4199-A597-CD757CB4A0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35E295A6-48D5-4F9E-A32C-5D87EAA5E7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E10BF5B3-9260-4D36-BB24-07BC414B9D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AAE0C886-FA2E-4E7C-BC00-8397AAEC86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pic>
        <p:nvPicPr>
          <p:cNvPr id="16" name="Picture 15">
            <a:extLst>
              <a:ext uri="{FF2B5EF4-FFF2-40B4-BE49-F238E27FC236}">
                <a16:creationId xmlns:a16="http://schemas.microsoft.com/office/drawing/2014/main" id="{FB2A155D-D519-4D99-BD64-78DAE776DB89}"/>
              </a:ext>
            </a:extLst>
          </p:cNvPr>
          <p:cNvPicPr>
            <a:picLocks noChangeAspect="1"/>
          </p:cNvPicPr>
          <p:nvPr/>
        </p:nvPicPr>
        <p:blipFill>
          <a:blip r:embed="rId3"/>
          <a:stretch>
            <a:fillRect/>
          </a:stretch>
        </p:blipFill>
        <p:spPr>
          <a:xfrm>
            <a:off x="10611500" y="5518700"/>
            <a:ext cx="1258117" cy="949731"/>
          </a:xfrm>
          <a:prstGeom prst="rect">
            <a:avLst/>
          </a:prstGeom>
        </p:spPr>
      </p:pic>
    </p:spTree>
    <p:extLst>
      <p:ext uri="{BB962C8B-B14F-4D97-AF65-F5344CB8AC3E}">
        <p14:creationId xmlns:p14="http://schemas.microsoft.com/office/powerpoint/2010/main" val="323237164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512F9CB-A1A0-4043-A103-F6A4B94B69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ADBE6588-EE16-4389-857C-86A156D49E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7FD48D2-B0A7-413D-B947-AA55AC1296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BE668D0-D906-4EEE-B32F-8C028624B8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D1DE67A3-B8F6-4CFD-A8E0-D15200F2315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31" name="Rectangle 30">
            <a:extLst>
              <a:ext uri="{FF2B5EF4-FFF2-40B4-BE49-F238E27FC236}">
                <a16:creationId xmlns:a16="http://schemas.microsoft.com/office/drawing/2014/main" id="{991E317B-75E3-4171-A07A-B263C1D6DC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60DAA33-0D6A-444E-87AA-C65413DE0558}"/>
              </a:ext>
            </a:extLst>
          </p:cNvPr>
          <p:cNvSpPr txBox="1"/>
          <p:nvPr/>
        </p:nvSpPr>
        <p:spPr>
          <a:xfrm>
            <a:off x="7532710" y="628617"/>
            <a:ext cx="3971902" cy="3028983"/>
          </a:xfrm>
          <a:prstGeom prst="rect">
            <a:avLst/>
          </a:prstGeom>
        </p:spPr>
        <p:txBody>
          <a:bodyPr vert="horz" lIns="91440" tIns="45720" rIns="91440" bIns="45720" rtlCol="0" anchor="b">
            <a:normAutofit/>
          </a:bodyPr>
          <a:lstStyle/>
          <a:p>
            <a:pPr>
              <a:spcBef>
                <a:spcPct val="0"/>
              </a:spcBef>
              <a:spcAft>
                <a:spcPts val="600"/>
              </a:spcAft>
            </a:pPr>
            <a:r>
              <a:rPr lang="en-US" sz="4800" b="1" cap="all" dirty="0">
                <a:ln w="3175" cmpd="sng">
                  <a:noFill/>
                </a:ln>
                <a:solidFill>
                  <a:srgbClr val="FFFFFF"/>
                </a:solidFill>
                <a:latin typeface="+mj-lt"/>
                <a:ea typeface="+mj-ea"/>
                <a:cs typeface="+mj-cs"/>
              </a:rPr>
              <a:t>The Lympstone Rocket</a:t>
            </a:r>
          </a:p>
        </p:txBody>
      </p:sp>
      <p:sp useBgFill="1">
        <p:nvSpPr>
          <p:cNvPr id="33" name="Snip Diagonal Corner Rectangle 6">
            <a:extLst>
              <a:ext uri="{FF2B5EF4-FFF2-40B4-BE49-F238E27FC236}">
                <a16:creationId xmlns:a16="http://schemas.microsoft.com/office/drawing/2014/main" id="{4A9B19C2-B29A-4924-9E7E-6FBF17F58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000" y="620722"/>
            <a:ext cx="6418778" cy="5286838"/>
          </a:xfrm>
          <a:prstGeom prst="snip2DiagRect">
            <a:avLst>
              <a:gd name="adj1" fmla="val 10973"/>
              <a:gd name="adj2" fmla="val 0"/>
            </a:avLst>
          </a:prstGeom>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34C85634-D5F5-4047-8F35-F4B1F50AB1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36" name="Straight Connector 35">
              <a:extLst>
                <a:ext uri="{FF2B5EF4-FFF2-40B4-BE49-F238E27FC236}">
                  <a16:creationId xmlns:a16="http://schemas.microsoft.com/office/drawing/2014/main" id="{1224BF71-948F-411D-AA79-8B231571519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7" name="Straight Connector 36">
              <a:extLst>
                <a:ext uri="{FF2B5EF4-FFF2-40B4-BE49-F238E27FC236}">
                  <a16:creationId xmlns:a16="http://schemas.microsoft.com/office/drawing/2014/main" id="{434B4526-E715-4199-A597-CD757CB4A0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35E295A6-48D5-4F9E-A32C-5D87EAA5E7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id="{E10BF5B3-9260-4D36-BB24-07BC414B9D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AAE0C886-FA2E-4E7C-BC00-8397AAEC86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solidFill>
            </a:ln>
          </p:spPr>
          <p:style>
            <a:lnRef idx="2">
              <a:schemeClr val="accent1"/>
            </a:lnRef>
            <a:fillRef idx="0">
              <a:schemeClr val="accent1"/>
            </a:fillRef>
            <a:effectRef idx="1">
              <a:schemeClr val="accent1"/>
            </a:effectRef>
            <a:fontRef idx="minor">
              <a:schemeClr val="tx1"/>
            </a:fontRef>
          </p:style>
        </p:cxnSp>
      </p:grpSp>
      <p:pic>
        <p:nvPicPr>
          <p:cNvPr id="16" name="Picture 15">
            <a:extLst>
              <a:ext uri="{FF2B5EF4-FFF2-40B4-BE49-F238E27FC236}">
                <a16:creationId xmlns:a16="http://schemas.microsoft.com/office/drawing/2014/main" id="{FB2A155D-D519-4D99-BD64-78DAE776DB89}"/>
              </a:ext>
            </a:extLst>
          </p:cNvPr>
          <p:cNvPicPr>
            <a:picLocks noChangeAspect="1"/>
          </p:cNvPicPr>
          <p:nvPr/>
        </p:nvPicPr>
        <p:blipFill>
          <a:blip r:embed="rId2"/>
          <a:stretch>
            <a:fillRect/>
          </a:stretch>
        </p:blipFill>
        <p:spPr>
          <a:xfrm>
            <a:off x="5110788" y="4707930"/>
            <a:ext cx="1258117" cy="949731"/>
          </a:xfrm>
          <a:prstGeom prst="rect">
            <a:avLst/>
          </a:prstGeom>
        </p:spPr>
      </p:pic>
      <p:sp>
        <p:nvSpPr>
          <p:cNvPr id="3" name="Rectangle 2">
            <a:extLst>
              <a:ext uri="{FF2B5EF4-FFF2-40B4-BE49-F238E27FC236}">
                <a16:creationId xmlns:a16="http://schemas.microsoft.com/office/drawing/2014/main" id="{135FE3C6-0900-429E-A0EC-7AD98C89D166}"/>
              </a:ext>
            </a:extLst>
          </p:cNvPr>
          <p:cNvSpPr/>
          <p:nvPr/>
        </p:nvSpPr>
        <p:spPr>
          <a:xfrm>
            <a:off x="750359" y="1510143"/>
            <a:ext cx="6096000" cy="4062651"/>
          </a:xfrm>
          <a:prstGeom prst="rect">
            <a:avLst/>
          </a:prstGeom>
        </p:spPr>
        <p:txBody>
          <a:bodyPr>
            <a:spAutoFit/>
          </a:bodyPr>
          <a:lstStyle/>
          <a:p>
            <a:r>
              <a:rPr lang="en-GB" sz="2400" b="1" i="1" dirty="0">
                <a:solidFill>
                  <a:srgbClr val="FF0000"/>
                </a:solidFill>
              </a:rPr>
              <a:t>“You </a:t>
            </a:r>
            <a:r>
              <a:rPr lang="en-GB" sz="2400" b="1" i="1" u="sng" dirty="0">
                <a:solidFill>
                  <a:srgbClr val="FF0000"/>
                </a:solidFill>
              </a:rPr>
              <a:t>can</a:t>
            </a:r>
            <a:r>
              <a:rPr lang="en-GB" sz="2400" b="1" i="1" dirty="0">
                <a:solidFill>
                  <a:srgbClr val="FF0000"/>
                </a:solidFill>
              </a:rPr>
              <a:t> control your future and your destiny. What you think about comes about. By recording your dreams and goals on paper, you set in motion the process of becoming the person you most want to be. Put your (Community’s) future in good hands - your </a:t>
            </a:r>
            <a:r>
              <a:rPr lang="en-GB" sz="2400" b="1" i="1">
                <a:solidFill>
                  <a:srgbClr val="FF0000"/>
                </a:solidFill>
              </a:rPr>
              <a:t>own.”</a:t>
            </a:r>
          </a:p>
          <a:p>
            <a:endParaRPr lang="en-GB" sz="2400" b="1" i="1" dirty="0">
              <a:solidFill>
                <a:srgbClr val="FF0000"/>
              </a:solidFill>
            </a:endParaRPr>
          </a:p>
          <a:p>
            <a:r>
              <a:rPr lang="en-GB" sz="2400" b="1" dirty="0"/>
              <a:t>Mark Victor Hansen</a:t>
            </a:r>
            <a:br>
              <a:rPr lang="en-GB" dirty="0"/>
            </a:br>
            <a:endParaRPr lang="en-GB" dirty="0"/>
          </a:p>
        </p:txBody>
      </p:sp>
    </p:spTree>
    <p:extLst>
      <p:ext uri="{BB962C8B-B14F-4D97-AF65-F5344CB8AC3E}">
        <p14:creationId xmlns:p14="http://schemas.microsoft.com/office/powerpoint/2010/main" val="139497062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243CF2D-A7E7-4E7D-AAC8-D4DE898C0229}"/>
              </a:ext>
            </a:extLst>
          </p:cNvPr>
          <p:cNvSpPr txBox="1"/>
          <p:nvPr/>
        </p:nvSpPr>
        <p:spPr>
          <a:xfrm>
            <a:off x="1109709" y="1722268"/>
            <a:ext cx="9747681" cy="3293209"/>
          </a:xfrm>
          <a:prstGeom prst="rect">
            <a:avLst/>
          </a:prstGeom>
          <a:noFill/>
        </p:spPr>
        <p:txBody>
          <a:bodyPr wrap="square" rtlCol="0">
            <a:spAutoFit/>
          </a:bodyPr>
          <a:lstStyle/>
          <a:p>
            <a:r>
              <a:rPr lang="en-US" sz="4400" b="1" dirty="0">
                <a:solidFill>
                  <a:schemeClr val="bg1"/>
                </a:solidFill>
              </a:rPr>
              <a:t>Email any comments, thoughts and ideas to:</a:t>
            </a:r>
          </a:p>
          <a:p>
            <a:endParaRPr lang="en-US" sz="4400" b="1" dirty="0">
              <a:solidFill>
                <a:schemeClr val="bg1"/>
              </a:solidFill>
            </a:endParaRPr>
          </a:p>
          <a:p>
            <a:r>
              <a:rPr lang="en-US" sz="4400" b="1" dirty="0">
                <a:solidFill>
                  <a:schemeClr val="bg1"/>
                </a:solidFill>
                <a:hlinkClick r:id="rId2"/>
              </a:rPr>
              <a:t>lympstonepc@gmail.com</a:t>
            </a:r>
            <a:endParaRPr lang="en-US" sz="4400" b="1" dirty="0">
              <a:solidFill>
                <a:schemeClr val="bg1"/>
              </a:solidFill>
            </a:endParaRPr>
          </a:p>
          <a:p>
            <a:endParaRPr lang="en-GB" sz="3200" b="1" dirty="0">
              <a:solidFill>
                <a:schemeClr val="bg1"/>
              </a:solidFill>
            </a:endParaRPr>
          </a:p>
        </p:txBody>
      </p:sp>
    </p:spTree>
    <p:extLst>
      <p:ext uri="{BB962C8B-B14F-4D97-AF65-F5344CB8AC3E}">
        <p14:creationId xmlns:p14="http://schemas.microsoft.com/office/powerpoint/2010/main" val="320030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50A0A7-1DCF-47BB-9610-22684588EA4C}"/>
              </a:ext>
            </a:extLst>
          </p:cNvPr>
          <p:cNvSpPr txBox="1"/>
          <p:nvPr/>
        </p:nvSpPr>
        <p:spPr>
          <a:xfrm>
            <a:off x="634313" y="247135"/>
            <a:ext cx="1249060" cy="461665"/>
          </a:xfrm>
          <a:prstGeom prst="rect">
            <a:avLst/>
          </a:prstGeom>
          <a:noFill/>
        </p:spPr>
        <p:txBody>
          <a:bodyPr wrap="none" rtlCol="0">
            <a:spAutoFit/>
          </a:bodyPr>
          <a:lstStyle/>
          <a:p>
            <a:r>
              <a:rPr lang="en-GB" sz="2400" b="1" dirty="0"/>
              <a:t>Outline</a:t>
            </a:r>
          </a:p>
        </p:txBody>
      </p:sp>
      <p:sp>
        <p:nvSpPr>
          <p:cNvPr id="3" name="TextBox 2">
            <a:extLst>
              <a:ext uri="{FF2B5EF4-FFF2-40B4-BE49-F238E27FC236}">
                <a16:creationId xmlns:a16="http://schemas.microsoft.com/office/drawing/2014/main" id="{8EB076CA-4BC2-4B30-B3F7-3D900A0F2D4B}"/>
              </a:ext>
            </a:extLst>
          </p:cNvPr>
          <p:cNvSpPr txBox="1"/>
          <p:nvPr/>
        </p:nvSpPr>
        <p:spPr>
          <a:xfrm>
            <a:off x="691978" y="708800"/>
            <a:ext cx="9779005" cy="5632311"/>
          </a:xfrm>
          <a:prstGeom prst="rect">
            <a:avLst/>
          </a:prstGeom>
          <a:noFill/>
        </p:spPr>
        <p:txBody>
          <a:bodyPr wrap="square" rtlCol="0">
            <a:spAutoFit/>
          </a:bodyPr>
          <a:lstStyle/>
          <a:p>
            <a:r>
              <a:rPr lang="en-GB" b="1" dirty="0"/>
              <a:t>Where we came from :-</a:t>
            </a:r>
          </a:p>
          <a:p>
            <a:pPr marL="285750" indent="-285750">
              <a:buFont typeface="Wingdings" panose="05000000000000000000" pitchFamily="2" charset="2"/>
              <a:buChar char="Ø"/>
            </a:pPr>
            <a:r>
              <a:rPr lang="en-GB" dirty="0"/>
              <a:t>Started 2012  - Made 2014 19 month gestation (longer than Elephant)</a:t>
            </a:r>
          </a:p>
          <a:p>
            <a:pPr marL="285750" indent="-285750">
              <a:buFont typeface="Wingdings" panose="05000000000000000000" pitchFamily="2" charset="2"/>
              <a:buChar char="Ø"/>
            </a:pPr>
            <a:r>
              <a:rPr lang="en-GB" dirty="0"/>
              <a:t>First in EDDC – “all” parishes following – encouraged by EDDC as a part of The Local Plan</a:t>
            </a:r>
          </a:p>
          <a:p>
            <a:pPr marL="285750" indent="-285750">
              <a:buFont typeface="Wingdings" panose="05000000000000000000" pitchFamily="2" charset="2"/>
              <a:buChar char="Ø"/>
            </a:pPr>
            <a:endParaRPr lang="en-GB" dirty="0"/>
          </a:p>
          <a:p>
            <a:r>
              <a:rPr lang="en-GB" b="1" dirty="0"/>
              <a:t>Time for review :- </a:t>
            </a:r>
          </a:p>
          <a:p>
            <a:pPr marL="285750" indent="-285750">
              <a:buFont typeface="Wingdings" panose="05000000000000000000" pitchFamily="2" charset="2"/>
              <a:buChar char="Ø"/>
            </a:pPr>
            <a:r>
              <a:rPr lang="en-GB" dirty="0"/>
              <a:t>NPPF dictates that a NDP must be “reviewed” every 5 years</a:t>
            </a:r>
          </a:p>
          <a:p>
            <a:pPr marL="285750" indent="-285750">
              <a:buFont typeface="Wingdings" panose="05000000000000000000" pitchFamily="2" charset="2"/>
              <a:buChar char="Ø"/>
            </a:pPr>
            <a:r>
              <a:rPr lang="en-GB" dirty="0"/>
              <a:t>Exeter Strategic Plan due for first release in May/June</a:t>
            </a:r>
          </a:p>
          <a:p>
            <a:pPr marL="742950" lvl="1" indent="-285750">
              <a:buFont typeface="Courier New" panose="02070309020205020404" pitchFamily="49" charset="0"/>
              <a:buChar char="o"/>
            </a:pPr>
            <a:r>
              <a:rPr lang="en-GB" dirty="0"/>
              <a:t>Demands even more houses across all area</a:t>
            </a:r>
          </a:p>
          <a:p>
            <a:pPr marL="742950" lvl="1" indent="-285750">
              <a:buFont typeface="Courier New" panose="02070309020205020404" pitchFamily="49" charset="0"/>
              <a:buChar char="o"/>
            </a:pPr>
            <a:r>
              <a:rPr lang="en-GB" dirty="0"/>
              <a:t>Currently 1,000 pa for East Devon </a:t>
            </a:r>
            <a:r>
              <a:rPr lang="en-GB" b="1" dirty="0"/>
              <a:t>(West)   </a:t>
            </a:r>
          </a:p>
          <a:p>
            <a:pPr marL="285750" indent="-285750">
              <a:buFont typeface="Wingdings" panose="05000000000000000000" pitchFamily="2" charset="2"/>
              <a:buChar char="Ø"/>
            </a:pPr>
            <a:r>
              <a:rPr lang="en-GB" dirty="0"/>
              <a:t>Plan looking “woolly” as policies become out of date and objectives achieved</a:t>
            </a:r>
          </a:p>
          <a:p>
            <a:pPr marL="285750" indent="-285750">
              <a:buFont typeface="Wingdings" panose="05000000000000000000" pitchFamily="2" charset="2"/>
              <a:buChar char="Ø"/>
            </a:pPr>
            <a:r>
              <a:rPr lang="en-GB" dirty="0"/>
              <a:t>Need for greater emphasis on areas shown to be weak</a:t>
            </a:r>
          </a:p>
          <a:p>
            <a:pPr marL="285750" indent="-285750">
              <a:buFont typeface="Wingdings" panose="05000000000000000000" pitchFamily="2" charset="2"/>
              <a:buChar char="Ø"/>
            </a:pPr>
            <a:endParaRPr lang="en-GB" dirty="0"/>
          </a:p>
          <a:p>
            <a:r>
              <a:rPr lang="en-GB" dirty="0"/>
              <a:t>Successes :-</a:t>
            </a:r>
          </a:p>
          <a:p>
            <a:pPr marL="285750" indent="-285750">
              <a:buFont typeface="Wingdings" panose="05000000000000000000" pitchFamily="2" charset="2"/>
              <a:buChar char="v"/>
            </a:pPr>
            <a:r>
              <a:rPr lang="en-GB" dirty="0"/>
              <a:t>Courtlands lane development stopped</a:t>
            </a:r>
          </a:p>
          <a:p>
            <a:pPr marL="285750" indent="-285750">
              <a:buFont typeface="Wingdings" panose="05000000000000000000" pitchFamily="2" charset="2"/>
              <a:buChar char="v"/>
            </a:pPr>
            <a:r>
              <a:rPr lang="en-GB" dirty="0"/>
              <a:t>Green wedge maintained</a:t>
            </a:r>
          </a:p>
          <a:p>
            <a:pPr marL="285750" indent="-285750">
              <a:buFont typeface="Wingdings" panose="05000000000000000000" pitchFamily="2" charset="2"/>
              <a:buChar char="v"/>
            </a:pPr>
            <a:r>
              <a:rPr lang="en-GB" dirty="0"/>
              <a:t>Housing target achieved in 4 years</a:t>
            </a:r>
          </a:p>
          <a:p>
            <a:pPr marL="285750" indent="-285750">
              <a:buFont typeface="Wingdings" panose="05000000000000000000" pitchFamily="2" charset="2"/>
              <a:buChar char="v"/>
            </a:pPr>
            <a:r>
              <a:rPr lang="en-GB" dirty="0"/>
              <a:t>Broadband in most homes at 20mg (from 2 – if you were lucky)</a:t>
            </a:r>
          </a:p>
          <a:p>
            <a:pPr marL="285750" indent="-285750">
              <a:buFont typeface="Wingdings" panose="05000000000000000000" pitchFamily="2" charset="2"/>
              <a:buChar char="v"/>
            </a:pPr>
            <a:r>
              <a:rPr lang="en-GB" dirty="0"/>
              <a:t>Exeter Trail – progress</a:t>
            </a:r>
          </a:p>
          <a:p>
            <a:pPr marL="285750" indent="-285750">
              <a:buFont typeface="Wingdings" panose="05000000000000000000" pitchFamily="2" charset="2"/>
              <a:buChar char="v"/>
            </a:pPr>
            <a:r>
              <a:rPr lang="en-GB" dirty="0"/>
              <a:t>Flood Resilience Group formed </a:t>
            </a:r>
          </a:p>
        </p:txBody>
      </p:sp>
    </p:spTree>
    <p:extLst>
      <p:ext uri="{BB962C8B-B14F-4D97-AF65-F5344CB8AC3E}">
        <p14:creationId xmlns:p14="http://schemas.microsoft.com/office/powerpoint/2010/main" val="1839534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50A0A7-1DCF-47BB-9610-22684588EA4C}"/>
              </a:ext>
            </a:extLst>
          </p:cNvPr>
          <p:cNvSpPr txBox="1"/>
          <p:nvPr/>
        </p:nvSpPr>
        <p:spPr>
          <a:xfrm>
            <a:off x="634313" y="247135"/>
            <a:ext cx="1249060" cy="461665"/>
          </a:xfrm>
          <a:prstGeom prst="rect">
            <a:avLst/>
          </a:prstGeom>
          <a:noFill/>
        </p:spPr>
        <p:txBody>
          <a:bodyPr wrap="none" rtlCol="0">
            <a:spAutoFit/>
          </a:bodyPr>
          <a:lstStyle/>
          <a:p>
            <a:r>
              <a:rPr lang="en-GB" sz="2400" b="1" dirty="0"/>
              <a:t>Outline</a:t>
            </a:r>
          </a:p>
        </p:txBody>
      </p:sp>
      <p:sp>
        <p:nvSpPr>
          <p:cNvPr id="3" name="Oval 2">
            <a:extLst>
              <a:ext uri="{FF2B5EF4-FFF2-40B4-BE49-F238E27FC236}">
                <a16:creationId xmlns:a16="http://schemas.microsoft.com/office/drawing/2014/main" id="{0C840E8F-E3D1-4C8F-834E-41BAC5997E1B}"/>
              </a:ext>
            </a:extLst>
          </p:cNvPr>
          <p:cNvSpPr/>
          <p:nvPr/>
        </p:nvSpPr>
        <p:spPr>
          <a:xfrm>
            <a:off x="2207740" y="1868026"/>
            <a:ext cx="1392195" cy="9144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2">
                    <a:lumMod val="75000"/>
                  </a:schemeClr>
                </a:solidFill>
              </a:rPr>
              <a:t>65/40</a:t>
            </a:r>
          </a:p>
        </p:txBody>
      </p:sp>
      <p:sp>
        <p:nvSpPr>
          <p:cNvPr id="14" name="Content Placeholder 13">
            <a:extLst>
              <a:ext uri="{FF2B5EF4-FFF2-40B4-BE49-F238E27FC236}">
                <a16:creationId xmlns:a16="http://schemas.microsoft.com/office/drawing/2014/main" id="{DCA537A5-6FAB-4963-9A20-5D14DBCA67D4}"/>
              </a:ext>
            </a:extLst>
          </p:cNvPr>
          <p:cNvSpPr>
            <a:spLocks noGrp="1"/>
          </p:cNvSpPr>
          <p:nvPr>
            <p:ph idx="1"/>
          </p:nvPr>
        </p:nvSpPr>
        <p:spPr>
          <a:xfrm>
            <a:off x="308918" y="593123"/>
            <a:ext cx="5943601" cy="2339547"/>
          </a:xfrm>
        </p:spPr>
        <p:txBody>
          <a:bodyPr/>
          <a:lstStyle/>
          <a:p>
            <a:r>
              <a:rPr lang="en-GB" b="1" dirty="0">
                <a:solidFill>
                  <a:schemeClr val="tx1"/>
                </a:solidFill>
              </a:rPr>
              <a:t>Lympstone Delivered EARLY</a:t>
            </a:r>
          </a:p>
          <a:p>
            <a:endParaRPr lang="en-GB" dirty="0"/>
          </a:p>
        </p:txBody>
      </p:sp>
      <p:sp>
        <p:nvSpPr>
          <p:cNvPr id="16" name="TextBox 15">
            <a:extLst>
              <a:ext uri="{FF2B5EF4-FFF2-40B4-BE49-F238E27FC236}">
                <a16:creationId xmlns:a16="http://schemas.microsoft.com/office/drawing/2014/main" id="{8708B7CB-3E2E-4BC7-A3F4-AFD06A9EA6C7}"/>
              </a:ext>
            </a:extLst>
          </p:cNvPr>
          <p:cNvSpPr txBox="1"/>
          <p:nvPr/>
        </p:nvSpPr>
        <p:spPr>
          <a:xfrm>
            <a:off x="4390768" y="3599934"/>
            <a:ext cx="4909751" cy="1200329"/>
          </a:xfrm>
          <a:prstGeom prst="rect">
            <a:avLst/>
          </a:prstGeom>
          <a:noFill/>
        </p:spPr>
        <p:txBody>
          <a:bodyPr wrap="square" rtlCol="0">
            <a:spAutoFit/>
          </a:bodyPr>
          <a:lstStyle/>
          <a:p>
            <a:pPr marL="342900" indent="-342900">
              <a:buFont typeface="Wingdings" panose="05000000000000000000" pitchFamily="2" charset="2"/>
              <a:buChar char="ü"/>
            </a:pPr>
            <a:r>
              <a:rPr lang="en-GB" sz="2400" dirty="0"/>
              <a:t>Credibility</a:t>
            </a:r>
          </a:p>
          <a:p>
            <a:pPr marL="342900" indent="-342900">
              <a:buFont typeface="Wingdings" panose="05000000000000000000" pitchFamily="2" charset="2"/>
              <a:buChar char="ü"/>
            </a:pPr>
            <a:r>
              <a:rPr lang="en-GB" sz="2400" dirty="0"/>
              <a:t>Confidence to deliver</a:t>
            </a:r>
          </a:p>
          <a:p>
            <a:pPr marL="342900" indent="-342900">
              <a:buFont typeface="Wingdings" panose="05000000000000000000" pitchFamily="2" charset="2"/>
              <a:buChar char="ü"/>
            </a:pPr>
            <a:r>
              <a:rPr lang="en-GB" sz="2400" dirty="0"/>
              <a:t>Leaders in East Devon</a:t>
            </a:r>
          </a:p>
        </p:txBody>
      </p:sp>
    </p:spTree>
    <p:extLst>
      <p:ext uri="{BB962C8B-B14F-4D97-AF65-F5344CB8AC3E}">
        <p14:creationId xmlns:p14="http://schemas.microsoft.com/office/powerpoint/2010/main" val="353842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50A0A7-1DCF-47BB-9610-22684588EA4C}"/>
              </a:ext>
            </a:extLst>
          </p:cNvPr>
          <p:cNvSpPr txBox="1"/>
          <p:nvPr/>
        </p:nvSpPr>
        <p:spPr>
          <a:xfrm>
            <a:off x="634313" y="247135"/>
            <a:ext cx="689612" cy="461665"/>
          </a:xfrm>
          <a:prstGeom prst="rect">
            <a:avLst/>
          </a:prstGeom>
          <a:noFill/>
        </p:spPr>
        <p:txBody>
          <a:bodyPr wrap="none" rtlCol="0">
            <a:spAutoFit/>
          </a:bodyPr>
          <a:lstStyle/>
          <a:p>
            <a:r>
              <a:rPr lang="en-GB" sz="2400" b="1" dirty="0"/>
              <a:t>BUT</a:t>
            </a:r>
          </a:p>
        </p:txBody>
      </p:sp>
      <p:sp>
        <p:nvSpPr>
          <p:cNvPr id="3" name="TextBox 2">
            <a:extLst>
              <a:ext uri="{FF2B5EF4-FFF2-40B4-BE49-F238E27FC236}">
                <a16:creationId xmlns:a16="http://schemas.microsoft.com/office/drawing/2014/main" id="{8EB076CA-4BC2-4B30-B3F7-3D900A0F2D4B}"/>
              </a:ext>
            </a:extLst>
          </p:cNvPr>
          <p:cNvSpPr txBox="1"/>
          <p:nvPr/>
        </p:nvSpPr>
        <p:spPr>
          <a:xfrm>
            <a:off x="634313" y="1166842"/>
            <a:ext cx="9779005" cy="3970318"/>
          </a:xfrm>
          <a:prstGeom prst="rect">
            <a:avLst/>
          </a:prstGeom>
          <a:noFill/>
        </p:spPr>
        <p:txBody>
          <a:bodyPr wrap="square" rtlCol="0">
            <a:spAutoFit/>
          </a:bodyPr>
          <a:lstStyle/>
          <a:p>
            <a:pPr marL="285750" indent="-285750">
              <a:buFont typeface="Century Gothic" panose="020B0502020202020204" pitchFamily="34" charset="0"/>
              <a:buChar char="X"/>
            </a:pPr>
            <a:r>
              <a:rPr lang="en-GB" dirty="0"/>
              <a:t>Less than 6 young families were either granted Social Housing or were able to afford “Affordable” housing. </a:t>
            </a:r>
          </a:p>
          <a:p>
            <a:pPr marL="285750" indent="-285750">
              <a:buFont typeface="Century Gothic" panose="020B0502020202020204" pitchFamily="34" charset="0"/>
              <a:buChar char="X"/>
            </a:pPr>
            <a:r>
              <a:rPr lang="en-GB" dirty="0"/>
              <a:t>Affordable Housing is a nonsense in Lympstone</a:t>
            </a:r>
          </a:p>
          <a:p>
            <a:pPr marL="285750" indent="-285750">
              <a:buFont typeface="Century Gothic" panose="020B0502020202020204" pitchFamily="34" charset="0"/>
              <a:buChar char="X"/>
            </a:pPr>
            <a:r>
              <a:rPr lang="en-GB" dirty="0"/>
              <a:t>4 luxury houses with a sales price in excess of £1.4m and a further plot with planning permission at £0.5m.  </a:t>
            </a:r>
          </a:p>
          <a:p>
            <a:pPr marL="285750" indent="-285750">
              <a:buFont typeface="Century Gothic" panose="020B0502020202020204" pitchFamily="34" charset="0"/>
              <a:buChar char="X"/>
            </a:pPr>
            <a:r>
              <a:rPr lang="en-GB" dirty="0"/>
              <a:t>Since they are all “self-build” the Community do not even benefit from the </a:t>
            </a:r>
            <a:r>
              <a:rPr lang="en-GB" dirty="0" err="1"/>
              <a:t>CiL</a:t>
            </a:r>
            <a:r>
              <a:rPr lang="en-GB" dirty="0"/>
              <a:t>.  </a:t>
            </a:r>
          </a:p>
          <a:p>
            <a:pPr algn="ctr"/>
            <a:r>
              <a:rPr lang="en-GB" b="1" dirty="0">
                <a:solidFill>
                  <a:srgbClr val="FF0000"/>
                </a:solidFill>
                <a:highlight>
                  <a:srgbClr val="FFFF00"/>
                </a:highlight>
              </a:rPr>
              <a:t>We have failed to provide housing for our youth.</a:t>
            </a:r>
          </a:p>
          <a:p>
            <a:r>
              <a:rPr lang="en-GB" dirty="0">
                <a:highlight>
                  <a:srgbClr val="FFFF00"/>
                </a:highlight>
              </a:rPr>
              <a:t> </a:t>
            </a:r>
          </a:p>
          <a:p>
            <a:pPr marL="285750" indent="-285750">
              <a:buFont typeface="Century Gothic" panose="020B0502020202020204" pitchFamily="34" charset="0"/>
              <a:buChar char="X"/>
            </a:pPr>
            <a:r>
              <a:rPr lang="en-GB" dirty="0"/>
              <a:t>Since 2001 despite a growing aged population no homes have been built specifically to serve this section of our community.</a:t>
            </a:r>
          </a:p>
          <a:p>
            <a:pPr marL="285750" indent="-285750">
              <a:buFont typeface="Century Gothic" panose="020B0502020202020204" pitchFamily="34" charset="0"/>
              <a:buChar char="X"/>
            </a:pPr>
            <a:r>
              <a:rPr lang="en-GB" dirty="0"/>
              <a:t>There are too many elderly people living in homes built for families because they cannot find small, easily manged and modern homes in our Community.  </a:t>
            </a:r>
          </a:p>
          <a:p>
            <a:pPr algn="ctr"/>
            <a:r>
              <a:rPr lang="en-GB" b="1" dirty="0">
                <a:solidFill>
                  <a:srgbClr val="FF0000"/>
                </a:solidFill>
                <a:highlight>
                  <a:srgbClr val="FFFF00"/>
                </a:highlight>
              </a:rPr>
              <a:t>We have failed another sector of our Community.</a:t>
            </a:r>
          </a:p>
          <a:p>
            <a:pPr algn="ctr"/>
            <a:endParaRPr lang="en-GB" dirty="0"/>
          </a:p>
        </p:txBody>
      </p:sp>
    </p:spTree>
    <p:extLst>
      <p:ext uri="{BB962C8B-B14F-4D97-AF65-F5344CB8AC3E}">
        <p14:creationId xmlns:p14="http://schemas.microsoft.com/office/powerpoint/2010/main" val="915572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950A0A7-1DCF-47BB-9610-22684588EA4C}"/>
              </a:ext>
            </a:extLst>
          </p:cNvPr>
          <p:cNvSpPr txBox="1"/>
          <p:nvPr/>
        </p:nvSpPr>
        <p:spPr>
          <a:xfrm>
            <a:off x="634313" y="247135"/>
            <a:ext cx="2874505" cy="461665"/>
          </a:xfrm>
          <a:prstGeom prst="rect">
            <a:avLst/>
          </a:prstGeom>
          <a:noFill/>
        </p:spPr>
        <p:txBody>
          <a:bodyPr wrap="none" rtlCol="0">
            <a:spAutoFit/>
          </a:bodyPr>
          <a:lstStyle/>
          <a:p>
            <a:r>
              <a:rPr lang="en-GB" sz="2400" b="1" dirty="0"/>
              <a:t>Overarching View</a:t>
            </a:r>
          </a:p>
        </p:txBody>
      </p:sp>
      <p:sp>
        <p:nvSpPr>
          <p:cNvPr id="4" name="Rectangle 3">
            <a:extLst>
              <a:ext uri="{FF2B5EF4-FFF2-40B4-BE49-F238E27FC236}">
                <a16:creationId xmlns:a16="http://schemas.microsoft.com/office/drawing/2014/main" id="{960426F1-ABAE-46CC-8AA8-0550CF720471}"/>
              </a:ext>
            </a:extLst>
          </p:cNvPr>
          <p:cNvSpPr/>
          <p:nvPr/>
        </p:nvSpPr>
        <p:spPr>
          <a:xfrm>
            <a:off x="1194487" y="1596247"/>
            <a:ext cx="8723870" cy="3416320"/>
          </a:xfrm>
          <a:prstGeom prst="rect">
            <a:avLst/>
          </a:prstGeom>
        </p:spPr>
        <p:txBody>
          <a:bodyPr wrap="square">
            <a:spAutoFit/>
          </a:bodyPr>
          <a:lstStyle/>
          <a:p>
            <a:pPr marL="990600" indent="-630555">
              <a:spcAft>
                <a:spcPts val="0"/>
              </a:spcAft>
            </a:pPr>
            <a:r>
              <a:rPr lang="en-GB" sz="3600" dirty="0">
                <a:latin typeface="Calibri" panose="020F0502020204030204" pitchFamily="34" charset="0"/>
                <a:ea typeface="Calibri" panose="020F0502020204030204" pitchFamily="34" charset="0"/>
                <a:cs typeface="Times New Roman" panose="02020603050405020304" pitchFamily="18" charset="0"/>
              </a:rPr>
              <a:t>Section 1 - Housing development</a:t>
            </a:r>
          </a:p>
          <a:p>
            <a:pPr marL="990600" indent="-630555">
              <a:spcAft>
                <a:spcPts val="0"/>
              </a:spcAft>
            </a:pPr>
            <a:r>
              <a:rPr lang="en-GB" sz="3600" dirty="0">
                <a:latin typeface="Calibri" panose="020F0502020204030204" pitchFamily="34" charset="0"/>
                <a:ea typeface="Calibri" panose="020F0502020204030204" pitchFamily="34" charset="0"/>
                <a:cs typeface="Times New Roman" panose="02020603050405020304" pitchFamily="18" charset="0"/>
              </a:rPr>
              <a:t>Section 2 - Environmental Sustainability</a:t>
            </a:r>
          </a:p>
          <a:p>
            <a:pPr marL="990600" indent="-630555">
              <a:spcAft>
                <a:spcPts val="0"/>
              </a:spcAft>
            </a:pPr>
            <a:r>
              <a:rPr lang="en-GB" sz="3600" dirty="0">
                <a:latin typeface="Calibri" panose="020F0502020204030204" pitchFamily="34" charset="0"/>
                <a:ea typeface="Calibri" panose="020F0502020204030204" pitchFamily="34" charset="0"/>
                <a:cs typeface="Times New Roman" panose="02020603050405020304" pitchFamily="18" charset="0"/>
              </a:rPr>
              <a:t>Section 3 - Economic  Sustainability</a:t>
            </a:r>
          </a:p>
          <a:p>
            <a:pPr marL="990600" indent="-630555">
              <a:spcAft>
                <a:spcPts val="0"/>
              </a:spcAft>
            </a:pPr>
            <a:r>
              <a:rPr lang="en-GB" sz="3600" dirty="0">
                <a:latin typeface="Calibri" panose="020F0502020204030204" pitchFamily="34" charset="0"/>
                <a:ea typeface="Calibri" panose="020F0502020204030204" pitchFamily="34" charset="0"/>
                <a:cs typeface="Times New Roman" panose="02020603050405020304" pitchFamily="18" charset="0"/>
              </a:rPr>
              <a:t>Section 4 - Social Sustainability</a:t>
            </a:r>
          </a:p>
          <a:p>
            <a:pPr marL="990600" indent="-630555">
              <a:spcAft>
                <a:spcPts val="0"/>
              </a:spcAft>
            </a:pPr>
            <a:r>
              <a:rPr lang="en-GB" sz="3600" dirty="0">
                <a:latin typeface="Calibri" panose="020F0502020204030204" pitchFamily="34" charset="0"/>
                <a:ea typeface="Calibri" panose="020F0502020204030204" pitchFamily="34" charset="0"/>
                <a:cs typeface="Times New Roman" panose="02020603050405020304" pitchFamily="18" charset="0"/>
              </a:rPr>
              <a:t>Section 5 - Getting Around</a:t>
            </a:r>
          </a:p>
          <a:p>
            <a:pPr marL="990600" indent="-630555">
              <a:spcAft>
                <a:spcPts val="0"/>
              </a:spcAft>
            </a:pPr>
            <a:r>
              <a:rPr lang="en-GB" sz="3600" dirty="0">
                <a:latin typeface="Calibri" panose="020F0502020204030204" pitchFamily="34" charset="0"/>
                <a:ea typeface="Calibri" panose="020F0502020204030204" pitchFamily="34" charset="0"/>
                <a:cs typeface="Times New Roman" panose="02020603050405020304" pitchFamily="18" charset="0"/>
              </a:rPr>
              <a:t>Section 6  - Flooding &amp; Water Management</a:t>
            </a:r>
          </a:p>
        </p:txBody>
      </p:sp>
    </p:spTree>
    <p:extLst>
      <p:ext uri="{BB962C8B-B14F-4D97-AF65-F5344CB8AC3E}">
        <p14:creationId xmlns:p14="http://schemas.microsoft.com/office/powerpoint/2010/main" val="1662056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a:extLst>
              <a:ext uri="{FF2B5EF4-FFF2-40B4-BE49-F238E27FC236}">
                <a16:creationId xmlns:a16="http://schemas.microsoft.com/office/drawing/2014/main" id="{A42A0F1C-841C-46DB-B2DA-48B887EA15A2}"/>
              </a:ext>
            </a:extLst>
          </p:cNvPr>
          <p:cNvSpPr/>
          <p:nvPr/>
        </p:nvSpPr>
        <p:spPr>
          <a:xfrm>
            <a:off x="582828" y="529013"/>
            <a:ext cx="2026507" cy="127686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chemeClr val="accent1">
                    <a:lumMod val="75000"/>
                  </a:schemeClr>
                </a:solidFill>
              </a:rPr>
              <a:t>Housing</a:t>
            </a:r>
          </a:p>
          <a:p>
            <a:pPr algn="ctr"/>
            <a:r>
              <a:rPr lang="en-GB" sz="1400" dirty="0">
                <a:solidFill>
                  <a:schemeClr val="accent1">
                    <a:lumMod val="75000"/>
                  </a:schemeClr>
                </a:solidFill>
              </a:rPr>
              <a:t>Development</a:t>
            </a:r>
          </a:p>
        </p:txBody>
      </p:sp>
      <p:sp>
        <p:nvSpPr>
          <p:cNvPr id="8" name="TextBox 7">
            <a:extLst>
              <a:ext uri="{FF2B5EF4-FFF2-40B4-BE49-F238E27FC236}">
                <a16:creationId xmlns:a16="http://schemas.microsoft.com/office/drawing/2014/main" id="{592C83DE-D3C0-454E-A60B-362E43F5113D}"/>
              </a:ext>
            </a:extLst>
          </p:cNvPr>
          <p:cNvSpPr txBox="1"/>
          <p:nvPr/>
        </p:nvSpPr>
        <p:spPr>
          <a:xfrm>
            <a:off x="453080" y="2000017"/>
            <a:ext cx="5642920" cy="2308324"/>
          </a:xfrm>
          <a:prstGeom prst="rect">
            <a:avLst/>
          </a:prstGeom>
          <a:noFill/>
        </p:spPr>
        <p:txBody>
          <a:bodyPr wrap="square" rtlCol="0">
            <a:spAutoFit/>
          </a:bodyPr>
          <a:lstStyle/>
          <a:p>
            <a:pPr marL="285750" indent="-285750">
              <a:buFont typeface="Wingdings" panose="05000000000000000000" pitchFamily="2" charset="2"/>
              <a:buChar char="Ø"/>
            </a:pPr>
            <a:r>
              <a:rPr lang="en-GB" sz="1600" dirty="0"/>
              <a:t>No extension to </a:t>
            </a:r>
            <a:r>
              <a:rPr lang="en-GB" sz="1600" dirty="0" err="1"/>
              <a:t>BuAb</a:t>
            </a:r>
            <a:r>
              <a:rPr lang="en-GB" sz="1600" dirty="0"/>
              <a:t>?</a:t>
            </a:r>
          </a:p>
          <a:p>
            <a:pPr marL="285750" indent="-285750">
              <a:buFont typeface="Wingdings" panose="05000000000000000000" pitchFamily="2" charset="2"/>
              <a:buChar char="Ø"/>
            </a:pPr>
            <a:r>
              <a:rPr lang="en-GB" sz="1600" dirty="0"/>
              <a:t>Do we need more housing?</a:t>
            </a:r>
          </a:p>
          <a:p>
            <a:pPr marL="285750" indent="-285750">
              <a:buFont typeface="Wingdings" panose="05000000000000000000" pitchFamily="2" charset="2"/>
              <a:buChar char="Ø"/>
            </a:pPr>
            <a:r>
              <a:rPr lang="en-GB" sz="1600" dirty="0"/>
              <a:t>Have we met the housing needs of our Community?  </a:t>
            </a:r>
          </a:p>
          <a:p>
            <a:pPr marL="742950" lvl="1" indent="-285750">
              <a:buFont typeface="Arial" panose="020B0604020202020204" pitchFamily="34" charset="0"/>
              <a:buChar char="•"/>
            </a:pPr>
            <a:r>
              <a:rPr lang="en-GB" sz="1600" dirty="0"/>
              <a:t>Type and purpose </a:t>
            </a:r>
          </a:p>
          <a:p>
            <a:pPr marL="742950" lvl="1" indent="-285750">
              <a:buFont typeface="Arial" panose="020B0604020202020204" pitchFamily="34" charset="0"/>
              <a:buChar char="•"/>
            </a:pPr>
            <a:r>
              <a:rPr lang="en-GB" sz="1600" dirty="0"/>
              <a:t>Community Led</a:t>
            </a:r>
          </a:p>
          <a:p>
            <a:pPr marL="285750" indent="-285750">
              <a:buFont typeface="Wingdings" panose="05000000000000000000" pitchFamily="2" charset="2"/>
              <a:buChar char="Ø"/>
            </a:pPr>
            <a:r>
              <a:rPr lang="en-GB" sz="1600" dirty="0"/>
              <a:t>Enforce more strongly the Green Wedge?</a:t>
            </a:r>
          </a:p>
          <a:p>
            <a:pPr marL="742950" lvl="1" indent="-285750">
              <a:buFont typeface="Arial" panose="020B0604020202020204" pitchFamily="34" charset="0"/>
              <a:buChar char="•"/>
            </a:pPr>
            <a:r>
              <a:rPr lang="en-GB" sz="1600" dirty="0"/>
              <a:t>How?</a:t>
            </a:r>
          </a:p>
          <a:p>
            <a:pPr marL="285750" indent="-285750">
              <a:buFont typeface="Wingdings" panose="05000000000000000000" pitchFamily="2" charset="2"/>
              <a:buChar char="Ø"/>
            </a:pPr>
            <a:r>
              <a:rPr lang="en-GB" sz="1600" dirty="0"/>
              <a:t>Loss of Lympstone heritage – but not G1 or G2</a:t>
            </a:r>
          </a:p>
          <a:p>
            <a:pPr marL="285750" indent="-285750">
              <a:buFont typeface="Wingdings" panose="05000000000000000000" pitchFamily="2" charset="2"/>
              <a:buChar char="Ø"/>
            </a:pPr>
            <a:r>
              <a:rPr lang="en-GB" sz="1600" dirty="0"/>
              <a:t>Extension of bungalows </a:t>
            </a:r>
          </a:p>
        </p:txBody>
      </p:sp>
      <p:sp>
        <p:nvSpPr>
          <p:cNvPr id="16" name="TextBox 15">
            <a:extLst>
              <a:ext uri="{FF2B5EF4-FFF2-40B4-BE49-F238E27FC236}">
                <a16:creationId xmlns:a16="http://schemas.microsoft.com/office/drawing/2014/main" id="{6CF7CE5F-D160-4EEC-9FDE-9B5BF8BCB078}"/>
              </a:ext>
            </a:extLst>
          </p:cNvPr>
          <p:cNvSpPr txBox="1"/>
          <p:nvPr/>
        </p:nvSpPr>
        <p:spPr>
          <a:xfrm>
            <a:off x="6450228" y="1344214"/>
            <a:ext cx="4950940" cy="3170099"/>
          </a:xfrm>
          <a:prstGeom prst="rect">
            <a:avLst/>
          </a:prstGeom>
          <a:noFill/>
        </p:spPr>
        <p:txBody>
          <a:bodyPr wrap="square" rtlCol="0">
            <a:spAutoFit/>
          </a:bodyPr>
          <a:lstStyle/>
          <a:p>
            <a:pPr marL="285750" indent="-285750">
              <a:buFont typeface="Wingdings" panose="05000000000000000000" pitchFamily="2" charset="2"/>
              <a:buChar char="Ø"/>
            </a:pPr>
            <a:endParaRPr lang="en-GB" dirty="0"/>
          </a:p>
          <a:p>
            <a:endParaRPr lang="en-GB" dirty="0"/>
          </a:p>
          <a:p>
            <a:r>
              <a:rPr lang="en-GB" dirty="0" err="1"/>
              <a:t>Goodmore’s</a:t>
            </a:r>
            <a:r>
              <a:rPr lang="en-GB" dirty="0"/>
              <a:t> Farm – it WILL happen </a:t>
            </a:r>
            <a:r>
              <a:rPr lang="en-GB" sz="1100" dirty="0"/>
              <a:t>(one day)</a:t>
            </a:r>
          </a:p>
          <a:p>
            <a:r>
              <a:rPr lang="en-GB" sz="1600" dirty="0"/>
              <a:t>What do our Community want from it?</a:t>
            </a:r>
          </a:p>
          <a:p>
            <a:endParaRPr lang="en-GB" sz="1600" dirty="0"/>
          </a:p>
          <a:p>
            <a:pPr marL="285750" indent="-285750">
              <a:buFont typeface="Wingdings" panose="05000000000000000000" pitchFamily="2" charset="2"/>
              <a:buChar char="Ø"/>
            </a:pPr>
            <a:r>
              <a:rPr lang="en-GB" sz="1600" dirty="0"/>
              <a:t>CIL and it’s use</a:t>
            </a:r>
          </a:p>
          <a:p>
            <a:pPr marL="285750" indent="-285750">
              <a:buFont typeface="Wingdings" panose="05000000000000000000" pitchFamily="2" charset="2"/>
              <a:buChar char="Ø"/>
            </a:pPr>
            <a:r>
              <a:rPr lang="en-GB" sz="1600" dirty="0"/>
              <a:t>Industrial units</a:t>
            </a:r>
          </a:p>
          <a:p>
            <a:pPr marL="285750" indent="-285750">
              <a:buFont typeface="Wingdings" panose="05000000000000000000" pitchFamily="2" charset="2"/>
              <a:buChar char="Ø"/>
            </a:pPr>
            <a:r>
              <a:rPr lang="en-GB" sz="1600" dirty="0"/>
              <a:t>Allocation of housing</a:t>
            </a:r>
          </a:p>
          <a:p>
            <a:pPr marL="285750" indent="-285750">
              <a:buFont typeface="Wingdings" panose="05000000000000000000" pitchFamily="2" charset="2"/>
              <a:buChar char="Ø"/>
            </a:pPr>
            <a:r>
              <a:rPr lang="en-GB" sz="1600" dirty="0"/>
              <a:t>Primary school</a:t>
            </a:r>
          </a:p>
          <a:p>
            <a:pPr marL="285750" indent="-285750">
              <a:buFont typeface="Wingdings" panose="05000000000000000000" pitchFamily="2" charset="2"/>
              <a:buChar char="Ø"/>
            </a:pPr>
            <a:r>
              <a:rPr lang="en-GB" sz="1600" dirty="0"/>
              <a:t>Football/Cricket Pitch</a:t>
            </a:r>
          </a:p>
          <a:p>
            <a:pPr marL="285750" indent="-285750">
              <a:buFont typeface="Wingdings" panose="05000000000000000000" pitchFamily="2" charset="2"/>
              <a:buChar char="Ø"/>
            </a:pPr>
            <a:r>
              <a:rPr lang="en-GB" sz="1600" dirty="0"/>
              <a:t>Footpaths</a:t>
            </a:r>
          </a:p>
          <a:p>
            <a:endParaRPr lang="en-GB" dirty="0"/>
          </a:p>
        </p:txBody>
      </p:sp>
    </p:spTree>
    <p:extLst>
      <p:ext uri="{BB962C8B-B14F-4D97-AF65-F5344CB8AC3E}">
        <p14:creationId xmlns:p14="http://schemas.microsoft.com/office/powerpoint/2010/main" val="107800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9442A81F-2917-4EA6-8913-FD796E7E4D83}"/>
              </a:ext>
            </a:extLst>
          </p:cNvPr>
          <p:cNvSpPr/>
          <p:nvPr/>
        </p:nvSpPr>
        <p:spPr>
          <a:xfrm>
            <a:off x="4999548" y="529013"/>
            <a:ext cx="2026506" cy="140111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accent1">
                  <a:lumMod val="75000"/>
                </a:schemeClr>
              </a:solidFill>
            </a:endParaRPr>
          </a:p>
          <a:p>
            <a:pPr algn="ctr"/>
            <a:r>
              <a:rPr lang="en-GB" sz="1400" dirty="0">
                <a:solidFill>
                  <a:schemeClr val="accent1">
                    <a:lumMod val="75000"/>
                  </a:schemeClr>
                </a:solidFill>
              </a:rPr>
              <a:t>Environmental</a:t>
            </a:r>
          </a:p>
          <a:p>
            <a:pPr algn="ctr"/>
            <a:r>
              <a:rPr lang="en-GB" sz="1400" dirty="0">
                <a:solidFill>
                  <a:schemeClr val="accent1">
                    <a:lumMod val="75000"/>
                  </a:schemeClr>
                </a:solidFill>
              </a:rPr>
              <a:t>Sustainability</a:t>
            </a:r>
          </a:p>
          <a:p>
            <a:pPr algn="ctr"/>
            <a:endParaRPr lang="en-GB" sz="1400" dirty="0">
              <a:solidFill>
                <a:schemeClr val="accent1">
                  <a:lumMod val="75000"/>
                </a:schemeClr>
              </a:solidFill>
            </a:endParaRPr>
          </a:p>
        </p:txBody>
      </p:sp>
      <p:sp>
        <p:nvSpPr>
          <p:cNvPr id="11" name="TextBox 10">
            <a:extLst>
              <a:ext uri="{FF2B5EF4-FFF2-40B4-BE49-F238E27FC236}">
                <a16:creationId xmlns:a16="http://schemas.microsoft.com/office/drawing/2014/main" id="{C127BCF2-0EC7-46FA-8395-B27B2632DA0D}"/>
              </a:ext>
            </a:extLst>
          </p:cNvPr>
          <p:cNvSpPr txBox="1"/>
          <p:nvPr/>
        </p:nvSpPr>
        <p:spPr>
          <a:xfrm>
            <a:off x="486031" y="1991779"/>
            <a:ext cx="10758617" cy="3785652"/>
          </a:xfrm>
          <a:prstGeom prst="rect">
            <a:avLst/>
          </a:prstGeom>
          <a:noFill/>
        </p:spPr>
        <p:txBody>
          <a:bodyPr wrap="square" rtlCol="0">
            <a:spAutoFit/>
          </a:bodyPr>
          <a:lstStyle/>
          <a:p>
            <a:pPr marL="285750" lvl="0" indent="-285750">
              <a:buFont typeface="Wingdings" panose="05000000000000000000" pitchFamily="2" charset="2"/>
              <a:buChar char="Ø"/>
            </a:pPr>
            <a:r>
              <a:rPr lang="en-GB" sz="1600" dirty="0"/>
              <a:t>East Devon is acknowledged as one of the top recyclers in the UK.   In 2019 they are introducing a new scheme to encourage the re-cycling of cardboard having introduced garden waste in 2018.   What can Lympstone do to assist the waste initiative?</a:t>
            </a:r>
          </a:p>
          <a:p>
            <a:pPr marL="285750" indent="-285750">
              <a:buFont typeface="Wingdings" panose="05000000000000000000" pitchFamily="2" charset="2"/>
              <a:buChar char="Ø"/>
            </a:pPr>
            <a:endParaRPr lang="en-GB" sz="1600" dirty="0"/>
          </a:p>
          <a:p>
            <a:pPr marL="285750" indent="-285750">
              <a:buFont typeface="Wingdings" panose="05000000000000000000" pitchFamily="2" charset="2"/>
              <a:buChar char="Ø"/>
            </a:pPr>
            <a:r>
              <a:rPr lang="en-GB" sz="1600" dirty="0"/>
              <a:t> Deadlines ARE coming </a:t>
            </a:r>
          </a:p>
          <a:p>
            <a:pPr marL="285750" lvl="0" indent="-285750">
              <a:buFont typeface="Wingdings" panose="05000000000000000000" pitchFamily="2" charset="2"/>
              <a:buChar char="Ø"/>
            </a:pPr>
            <a:endParaRPr lang="en-GB" sz="1600" dirty="0"/>
          </a:p>
          <a:p>
            <a:pPr marL="285750" lvl="0" indent="-285750">
              <a:buFont typeface="Wingdings" panose="05000000000000000000" pitchFamily="2" charset="2"/>
              <a:buChar char="Ø"/>
            </a:pPr>
            <a:r>
              <a:rPr lang="en-GB" sz="1600" dirty="0"/>
              <a:t>Government action has enabled Communities easier planning rights for installing renewable energy supplies.  </a:t>
            </a:r>
          </a:p>
          <a:p>
            <a:pPr marL="742950" lvl="1" indent="-285750">
              <a:buFont typeface="Arial" panose="020B0604020202020204" pitchFamily="34" charset="0"/>
              <a:buChar char="•"/>
            </a:pPr>
            <a:r>
              <a:rPr lang="en-GB" sz="1600" dirty="0"/>
              <a:t>Solar/Wind or ???   </a:t>
            </a:r>
          </a:p>
          <a:p>
            <a:pPr marL="742950" lvl="1" indent="-285750">
              <a:buFont typeface="Arial" panose="020B0604020202020204" pitchFamily="34" charset="0"/>
              <a:buChar char="•"/>
            </a:pPr>
            <a:r>
              <a:rPr lang="en-GB" sz="1600" dirty="0"/>
              <a:t>Would you like to see a non-aligned presentation on non-fossil fuel energy delivery?</a:t>
            </a:r>
          </a:p>
          <a:p>
            <a:r>
              <a:rPr lang="en-GB" sz="1600" dirty="0"/>
              <a:t> </a:t>
            </a:r>
          </a:p>
          <a:p>
            <a:pPr marL="285750" lvl="0" indent="-285750">
              <a:buFont typeface="Wingdings" panose="05000000000000000000" pitchFamily="2" charset="2"/>
              <a:buChar char="Ø"/>
            </a:pPr>
            <a:r>
              <a:rPr lang="en-GB" sz="1600" dirty="0"/>
              <a:t>Would you support a policy for solar panels on all new developments or extensions?</a:t>
            </a:r>
          </a:p>
          <a:p>
            <a:r>
              <a:rPr lang="en-GB" sz="1600" dirty="0"/>
              <a:t> </a:t>
            </a:r>
          </a:p>
          <a:p>
            <a:pPr marL="285750" lvl="0" indent="-285750">
              <a:buFont typeface="Wingdings" panose="05000000000000000000" pitchFamily="2" charset="2"/>
              <a:buChar char="Ø"/>
            </a:pPr>
            <a:r>
              <a:rPr lang="en-GB" sz="1600" dirty="0"/>
              <a:t>What other initiatives would you like to make on Environmental Sustainability?</a:t>
            </a:r>
          </a:p>
          <a:p>
            <a:pPr marL="285750" indent="-285750">
              <a:buFont typeface="Wingdings" panose="05000000000000000000" pitchFamily="2" charset="2"/>
              <a:buChar char="ü"/>
            </a:pPr>
            <a:endParaRPr lang="en-GB" sz="1600" dirty="0"/>
          </a:p>
        </p:txBody>
      </p:sp>
    </p:spTree>
    <p:extLst>
      <p:ext uri="{BB962C8B-B14F-4D97-AF65-F5344CB8AC3E}">
        <p14:creationId xmlns:p14="http://schemas.microsoft.com/office/powerpoint/2010/main" val="35544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extLst>
              <a:ext uri="{FF2B5EF4-FFF2-40B4-BE49-F238E27FC236}">
                <a16:creationId xmlns:a16="http://schemas.microsoft.com/office/drawing/2014/main" id="{C47F2B02-6E4A-43B8-83CA-35C187545C62}"/>
              </a:ext>
            </a:extLst>
          </p:cNvPr>
          <p:cNvSpPr/>
          <p:nvPr/>
        </p:nvSpPr>
        <p:spPr>
          <a:xfrm>
            <a:off x="9305053" y="529013"/>
            <a:ext cx="2026506" cy="140111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accent1">
                  <a:lumMod val="75000"/>
                </a:schemeClr>
              </a:solidFill>
            </a:endParaRPr>
          </a:p>
          <a:p>
            <a:pPr algn="ctr"/>
            <a:r>
              <a:rPr lang="en-GB" sz="1400" dirty="0">
                <a:solidFill>
                  <a:schemeClr val="accent1">
                    <a:lumMod val="75000"/>
                  </a:schemeClr>
                </a:solidFill>
              </a:rPr>
              <a:t>Economic </a:t>
            </a:r>
          </a:p>
          <a:p>
            <a:pPr algn="ctr"/>
            <a:r>
              <a:rPr lang="en-GB" sz="1400" dirty="0">
                <a:solidFill>
                  <a:schemeClr val="accent1">
                    <a:lumMod val="75000"/>
                  </a:schemeClr>
                </a:solidFill>
              </a:rPr>
              <a:t>Sustainability</a:t>
            </a:r>
          </a:p>
          <a:p>
            <a:pPr algn="ctr"/>
            <a:endParaRPr lang="en-GB" sz="1400" dirty="0">
              <a:solidFill>
                <a:schemeClr val="accent1">
                  <a:lumMod val="75000"/>
                </a:schemeClr>
              </a:solidFill>
            </a:endParaRPr>
          </a:p>
        </p:txBody>
      </p:sp>
      <p:sp>
        <p:nvSpPr>
          <p:cNvPr id="12" name="TextBox 11">
            <a:extLst>
              <a:ext uri="{FF2B5EF4-FFF2-40B4-BE49-F238E27FC236}">
                <a16:creationId xmlns:a16="http://schemas.microsoft.com/office/drawing/2014/main" id="{BB0A6EB2-B82E-4435-9F61-0BB9F555F218}"/>
              </a:ext>
            </a:extLst>
          </p:cNvPr>
          <p:cNvSpPr txBox="1"/>
          <p:nvPr/>
        </p:nvSpPr>
        <p:spPr>
          <a:xfrm>
            <a:off x="1136823" y="1991779"/>
            <a:ext cx="10804754" cy="1292662"/>
          </a:xfrm>
          <a:prstGeom prst="rect">
            <a:avLst/>
          </a:prstGeom>
          <a:noFill/>
        </p:spPr>
        <p:txBody>
          <a:bodyPr wrap="square" rtlCol="0">
            <a:spAutoFit/>
          </a:bodyPr>
          <a:lstStyle/>
          <a:p>
            <a:pPr marL="285750" indent="-285750">
              <a:buFont typeface="Wingdings" panose="05000000000000000000" pitchFamily="2" charset="2"/>
              <a:buChar char="Ø"/>
            </a:pPr>
            <a:r>
              <a:rPr lang="en-GB" sz="1600" dirty="0" err="1"/>
              <a:t>Goodmore’s</a:t>
            </a:r>
            <a:r>
              <a:rPr lang="en-GB" sz="1600" dirty="0"/>
              <a:t> Farm Units</a:t>
            </a:r>
          </a:p>
          <a:p>
            <a:pPr marL="285750" indent="-285750">
              <a:buFont typeface="Wingdings" panose="05000000000000000000" pitchFamily="2" charset="2"/>
              <a:buChar char="Ø"/>
            </a:pPr>
            <a:r>
              <a:rPr lang="en-GB" sz="1600" dirty="0"/>
              <a:t>Home working?</a:t>
            </a:r>
          </a:p>
          <a:p>
            <a:pPr marL="285750" indent="-285750">
              <a:buFont typeface="Wingdings" panose="05000000000000000000" pitchFamily="2" charset="2"/>
              <a:buChar char="Ø"/>
            </a:pPr>
            <a:r>
              <a:rPr lang="en-GB" sz="1600" dirty="0"/>
              <a:t>Your ideas</a:t>
            </a:r>
          </a:p>
          <a:p>
            <a:pPr marL="285750" indent="-285750">
              <a:buFont typeface="Wingdings" panose="05000000000000000000" pitchFamily="2" charset="2"/>
              <a:buChar char="Ø"/>
            </a:pPr>
            <a:r>
              <a:rPr lang="en-GB" sz="1600" dirty="0"/>
              <a:t>What can we do to support or initiate</a:t>
            </a:r>
          </a:p>
          <a:p>
            <a:pPr marL="285750" indent="-285750">
              <a:buFont typeface="Wingdings" panose="05000000000000000000" pitchFamily="2" charset="2"/>
              <a:buChar char="ü"/>
            </a:pPr>
            <a:endParaRPr lang="en-GB" sz="1400" dirty="0"/>
          </a:p>
        </p:txBody>
      </p:sp>
    </p:spTree>
    <p:extLst>
      <p:ext uri="{BB962C8B-B14F-4D97-AF65-F5344CB8AC3E}">
        <p14:creationId xmlns:p14="http://schemas.microsoft.com/office/powerpoint/2010/main" val="100555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a:extLst>
              <a:ext uri="{FF2B5EF4-FFF2-40B4-BE49-F238E27FC236}">
                <a16:creationId xmlns:a16="http://schemas.microsoft.com/office/drawing/2014/main" id="{60E209CC-BA48-4A35-B22E-90F860F46797}"/>
              </a:ext>
            </a:extLst>
          </p:cNvPr>
          <p:cNvSpPr/>
          <p:nvPr/>
        </p:nvSpPr>
        <p:spPr>
          <a:xfrm>
            <a:off x="527222" y="3561498"/>
            <a:ext cx="2026506" cy="140111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accent1">
                  <a:lumMod val="75000"/>
                </a:schemeClr>
              </a:solidFill>
            </a:endParaRPr>
          </a:p>
          <a:p>
            <a:pPr algn="ctr"/>
            <a:r>
              <a:rPr lang="en-GB" sz="1400" dirty="0">
                <a:solidFill>
                  <a:schemeClr val="accent1">
                    <a:lumMod val="75000"/>
                  </a:schemeClr>
                </a:solidFill>
              </a:rPr>
              <a:t>Social </a:t>
            </a:r>
          </a:p>
          <a:p>
            <a:pPr algn="ctr"/>
            <a:r>
              <a:rPr lang="en-GB" sz="1400" dirty="0">
                <a:solidFill>
                  <a:schemeClr val="accent1">
                    <a:lumMod val="75000"/>
                  </a:schemeClr>
                </a:solidFill>
              </a:rPr>
              <a:t>Sustainability</a:t>
            </a:r>
          </a:p>
          <a:p>
            <a:pPr algn="ctr"/>
            <a:endParaRPr lang="en-GB" sz="1400" dirty="0">
              <a:solidFill>
                <a:schemeClr val="accent1">
                  <a:lumMod val="75000"/>
                </a:schemeClr>
              </a:solidFill>
            </a:endParaRPr>
          </a:p>
        </p:txBody>
      </p:sp>
      <p:sp>
        <p:nvSpPr>
          <p:cNvPr id="13" name="TextBox 12">
            <a:extLst>
              <a:ext uri="{FF2B5EF4-FFF2-40B4-BE49-F238E27FC236}">
                <a16:creationId xmlns:a16="http://schemas.microsoft.com/office/drawing/2014/main" id="{A2AC8184-7B25-4F1D-9CBB-708A041A8E43}"/>
              </a:ext>
            </a:extLst>
          </p:cNvPr>
          <p:cNvSpPr txBox="1"/>
          <p:nvPr/>
        </p:nvSpPr>
        <p:spPr>
          <a:xfrm>
            <a:off x="2737019" y="398852"/>
            <a:ext cx="8688862" cy="3293209"/>
          </a:xfrm>
          <a:prstGeom prst="rect">
            <a:avLst/>
          </a:prstGeom>
          <a:noFill/>
        </p:spPr>
        <p:txBody>
          <a:bodyPr wrap="square" rtlCol="0">
            <a:spAutoFit/>
          </a:bodyPr>
          <a:lstStyle/>
          <a:p>
            <a:pPr marL="285750" indent="-285750">
              <a:buFont typeface="Wingdings" panose="05000000000000000000" pitchFamily="2" charset="2"/>
              <a:buChar char="Ø"/>
            </a:pPr>
            <a:r>
              <a:rPr lang="en-GB" sz="1600" dirty="0"/>
              <a:t>The new PH Strategic Plan 2019-23 (EDDC)- to identify the value of public health work =&gt; East Devon’s Public Health Implementation Plan 2020/21</a:t>
            </a:r>
          </a:p>
          <a:p>
            <a:pPr marL="285750" indent="-285750">
              <a:buFont typeface="Wingdings" panose="05000000000000000000" pitchFamily="2" charset="2"/>
              <a:buChar char="Ø"/>
            </a:pPr>
            <a:r>
              <a:rPr lang="en-GB" sz="1600" dirty="0"/>
              <a:t>“Care in the Community” and NHS Strategy</a:t>
            </a:r>
          </a:p>
          <a:p>
            <a:pPr marL="742950" lvl="1" indent="-285750">
              <a:buFont typeface="Arial" panose="020B0604020202020204" pitchFamily="34" charset="0"/>
              <a:buChar char="•"/>
            </a:pPr>
            <a:r>
              <a:rPr lang="en-GB" sz="1600" dirty="0"/>
              <a:t>What effect on us?</a:t>
            </a:r>
          </a:p>
          <a:p>
            <a:pPr marL="742950" lvl="1" indent="-285750">
              <a:buFont typeface="Arial" panose="020B0604020202020204" pitchFamily="34" charset="0"/>
              <a:buChar char="•"/>
            </a:pPr>
            <a:r>
              <a:rPr lang="en-GB" sz="1600" dirty="0"/>
              <a:t>How can we contribute?</a:t>
            </a:r>
          </a:p>
          <a:p>
            <a:pPr marL="285750" indent="-285750">
              <a:buFont typeface="Wingdings" panose="05000000000000000000" pitchFamily="2" charset="2"/>
              <a:buChar char="Ø"/>
            </a:pPr>
            <a:r>
              <a:rPr lang="en-GB" sz="1600" dirty="0"/>
              <a:t>Clubs &amp; Societies</a:t>
            </a:r>
          </a:p>
          <a:p>
            <a:pPr marL="285750" indent="-285750">
              <a:buFont typeface="Wingdings" panose="05000000000000000000" pitchFamily="2" charset="2"/>
              <a:buChar char="Ø"/>
            </a:pPr>
            <a:r>
              <a:rPr lang="en-GB" sz="1600" dirty="0"/>
              <a:t>Changes in Retailing</a:t>
            </a:r>
          </a:p>
          <a:p>
            <a:pPr marL="285750" lvl="0" indent="-285750">
              <a:buFont typeface="Wingdings" panose="05000000000000000000" pitchFamily="2" charset="2"/>
              <a:buChar char="Ø"/>
            </a:pPr>
            <a:r>
              <a:rPr lang="en-GB" sz="1600" dirty="0"/>
              <a:t>“Loneliness is the epidemic disease of the 21</a:t>
            </a:r>
            <a:r>
              <a:rPr lang="en-GB" sz="1600" baseline="30000" dirty="0"/>
              <a:t>st</a:t>
            </a:r>
            <a:r>
              <a:rPr lang="en-GB" sz="1600" dirty="0"/>
              <a:t> Century” - Discuss</a:t>
            </a:r>
          </a:p>
          <a:p>
            <a:pPr marL="742950" lvl="1" indent="-285750">
              <a:buFont typeface="Arial" panose="020B0604020202020204" pitchFamily="34" charset="0"/>
              <a:buChar char="•"/>
            </a:pPr>
            <a:r>
              <a:rPr lang="en-GB" sz="1600" dirty="0"/>
              <a:t>What can we do assist? </a:t>
            </a:r>
          </a:p>
          <a:p>
            <a:pPr marL="742950" lvl="1" indent="-285750">
              <a:buFont typeface="Arial" panose="020B0604020202020204" pitchFamily="34" charset="0"/>
              <a:buChar char="•"/>
            </a:pPr>
            <a:r>
              <a:rPr lang="en-GB" sz="1600" dirty="0"/>
              <a:t>Any ideas or thoughts?</a:t>
            </a:r>
          </a:p>
          <a:p>
            <a:pPr marL="742950" lvl="1" indent="-285750">
              <a:buFont typeface="Arial" panose="020B0604020202020204" pitchFamily="34" charset="0"/>
              <a:buChar char="•"/>
            </a:pPr>
            <a:r>
              <a:rPr lang="en-GB" sz="1600" dirty="0"/>
              <a:t>Does that answer many of the queues at the surgery?</a:t>
            </a:r>
          </a:p>
          <a:p>
            <a:pPr marL="285750" indent="-285750">
              <a:buFont typeface="Wingdings" panose="05000000000000000000" pitchFamily="2" charset="2"/>
              <a:buChar char="Ø"/>
            </a:pPr>
            <a:r>
              <a:rPr lang="en-GB" sz="1600"/>
              <a:t>Sustain </a:t>
            </a:r>
            <a:r>
              <a:rPr lang="en-GB" sz="1600" dirty="0"/>
              <a:t>our Pre-School, Primary School and Youth Club</a:t>
            </a:r>
          </a:p>
          <a:p>
            <a:pPr marL="742950" lvl="1" indent="-285750">
              <a:buFont typeface="Arial" panose="020B0604020202020204" pitchFamily="34" charset="0"/>
              <a:buChar char="•"/>
            </a:pPr>
            <a:endParaRPr lang="en-GB" sz="1600" dirty="0"/>
          </a:p>
        </p:txBody>
      </p:sp>
      <p:sp>
        <p:nvSpPr>
          <p:cNvPr id="9" name="TextBox 8">
            <a:extLst>
              <a:ext uri="{FF2B5EF4-FFF2-40B4-BE49-F238E27FC236}">
                <a16:creationId xmlns:a16="http://schemas.microsoft.com/office/drawing/2014/main" id="{3430FA53-1B58-4F5C-BE3F-B70C9622B2DA}"/>
              </a:ext>
            </a:extLst>
          </p:cNvPr>
          <p:cNvSpPr txBox="1"/>
          <p:nvPr/>
        </p:nvSpPr>
        <p:spPr>
          <a:xfrm>
            <a:off x="2990335" y="4962614"/>
            <a:ext cx="5881816" cy="923330"/>
          </a:xfrm>
          <a:prstGeom prst="rect">
            <a:avLst/>
          </a:prstGeom>
          <a:noFill/>
        </p:spPr>
        <p:txBody>
          <a:bodyPr wrap="square" rtlCol="0">
            <a:spAutoFit/>
          </a:bodyPr>
          <a:lstStyle/>
          <a:p>
            <a:r>
              <a:rPr lang="en-GB" dirty="0"/>
              <a:t>We have an aging population in Lympstone with 24% of our population over 65 – higher than most communities in East Devon – and growing.</a:t>
            </a:r>
          </a:p>
        </p:txBody>
      </p:sp>
    </p:spTree>
    <p:extLst>
      <p:ext uri="{BB962C8B-B14F-4D97-AF65-F5344CB8AC3E}">
        <p14:creationId xmlns:p14="http://schemas.microsoft.com/office/powerpoint/2010/main" val="426665611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389</TotalTime>
  <Words>708</Words>
  <Application>Microsoft Office PowerPoint</Application>
  <PresentationFormat>Widescreen</PresentationFormat>
  <Paragraphs>142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Courier New</vt:lpstr>
      <vt:lpstr>Wingdings</vt:lpstr>
      <vt:lpstr>Wingdings 3</vt:lpstr>
      <vt:lpstr>Slice</vt:lpstr>
      <vt:lpstr>Neighbourhood Development Plan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Neighbourhood Development Plan</dc:title>
  <dc:creator>Rob Longhurst</dc:creator>
  <cp:lastModifiedBy>Lucy Tyrrell</cp:lastModifiedBy>
  <cp:revision>4</cp:revision>
  <cp:lastPrinted>2019-01-22T17:53:30Z</cp:lastPrinted>
  <dcterms:created xsi:type="dcterms:W3CDTF">2019-01-16T18:18:10Z</dcterms:created>
  <dcterms:modified xsi:type="dcterms:W3CDTF">2019-01-24T21:06:50Z</dcterms:modified>
</cp:coreProperties>
</file>